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6"/>
  </p:notesMasterIdLst>
  <p:sldIdLst>
    <p:sldId id="256" r:id="rId2"/>
    <p:sldId id="369" r:id="rId3"/>
    <p:sldId id="258" r:id="rId4"/>
    <p:sldId id="483" r:id="rId5"/>
    <p:sldId id="482" r:id="rId6"/>
    <p:sldId id="456" r:id="rId7"/>
    <p:sldId id="491" r:id="rId8"/>
    <p:sldId id="486" r:id="rId9"/>
    <p:sldId id="471" r:id="rId10"/>
    <p:sldId id="487" r:id="rId11"/>
    <p:sldId id="488" r:id="rId12"/>
    <p:sldId id="477" r:id="rId13"/>
    <p:sldId id="489" r:id="rId14"/>
    <p:sldId id="492" r:id="rId15"/>
    <p:sldId id="493" r:id="rId16"/>
    <p:sldId id="494" r:id="rId17"/>
    <p:sldId id="495" r:id="rId18"/>
    <p:sldId id="496" r:id="rId19"/>
    <p:sldId id="497" r:id="rId20"/>
    <p:sldId id="501" r:id="rId21"/>
    <p:sldId id="498" r:id="rId22"/>
    <p:sldId id="499" r:id="rId23"/>
    <p:sldId id="500" r:id="rId24"/>
    <p:sldId id="262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D1"/>
    <a:srgbClr val="FFF3CD"/>
    <a:srgbClr val="584300"/>
    <a:srgbClr val="D8BEEC"/>
    <a:srgbClr val="AFDDFF"/>
    <a:srgbClr val="1F4573"/>
    <a:srgbClr val="2E62A2"/>
    <a:srgbClr val="224D82"/>
    <a:srgbClr val="2E619E"/>
    <a:srgbClr val="2655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9843" autoAdjust="0"/>
  </p:normalViewPr>
  <p:slideViewPr>
    <p:cSldViewPr>
      <p:cViewPr>
        <p:scale>
          <a:sx n="125" d="100"/>
          <a:sy n="125" d="100"/>
        </p:scale>
        <p:origin x="-438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13B39CC-0708-4DBF-B427-8F1B97FBEB8A}" type="datetimeFigureOut">
              <a:rPr lang="zh-CN" altLang="en-US"/>
              <a:pPr>
                <a:defRPr/>
              </a:pPr>
              <a:t>2018-07-20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9AC6CAC-9547-4EF7-A97C-A8B0297022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21963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C6CAC-9547-4EF7-A97C-A8B029702235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A8B06-EF7E-4CD2-A195-D6ED4BDD026D}" type="datetimeFigureOut">
              <a:rPr lang="zh-CN" altLang="en-US" smtClean="0"/>
              <a:pPr>
                <a:defRPr/>
              </a:pPr>
              <a:t>2018-07-20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4E548-8C39-4EA1-9661-45C4CB60B8F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3417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EB1F2-911B-4BA8-94ED-5EE808EBAB1F}" type="datetimeFigureOut">
              <a:rPr lang="zh-CN" altLang="en-US" smtClean="0"/>
              <a:pPr>
                <a:defRPr/>
              </a:pPr>
              <a:t>2018-07-20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56620-D874-447C-951A-DE9F4239165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957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67C1F-5A2D-4F19-AF1B-061D4D59B0C8}" type="datetimeFigureOut">
              <a:rPr lang="zh-CN" altLang="en-US" smtClean="0"/>
              <a:pPr>
                <a:defRPr/>
              </a:pPr>
              <a:t>2018-07-20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DED77-D3D1-427D-9FEA-FAE32B91B4C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1104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B0ACC-DC7B-4BFB-8B3F-26D2D562B5FB}" type="datetimeFigureOut">
              <a:rPr lang="zh-CN" altLang="en-US" smtClean="0"/>
              <a:pPr>
                <a:defRPr/>
              </a:pPr>
              <a:t>2018-07-20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8ECFE-F67D-4AFA-ADC0-7E3D77BE4B9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067175" y="6308725"/>
            <a:ext cx="50768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204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F9548-8CE8-4AAF-9B2F-503CAA8CCF12}" type="datetimeFigureOut">
              <a:rPr lang="zh-CN" altLang="en-US" smtClean="0"/>
              <a:pPr>
                <a:defRPr/>
              </a:pPr>
              <a:t>2018-07-20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62DD3-4ED9-41BC-A680-6E13BD91F1C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2117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C3F30-945C-48A8-89B4-F51FBCFD9C92}" type="datetimeFigureOut">
              <a:rPr lang="zh-CN" altLang="en-US" smtClean="0"/>
              <a:pPr>
                <a:defRPr/>
              </a:pPr>
              <a:t>2018-07-20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44C49-952E-4EE6-A656-C779B476FEF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2521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E51C9-0CCD-4EFE-9901-0B5B5701D8D6}" type="datetimeFigureOut">
              <a:rPr lang="zh-CN" altLang="en-US" smtClean="0"/>
              <a:pPr>
                <a:defRPr/>
              </a:pPr>
              <a:t>2018-07-20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F1126-D9B8-48C7-A245-A13ECF4BF25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652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FC6EE6-7E9C-49F5-ADA9-606B7ED6564C}" type="datetimeFigureOut">
              <a:rPr lang="zh-CN" altLang="en-US" smtClean="0"/>
              <a:pPr>
                <a:defRPr/>
              </a:pPr>
              <a:t>2018-07-20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39440-3E71-4291-A5A8-ABF219836FD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9144000" cy="78581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726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24AEF-57D4-40E9-B87B-6F29795ADA10}" type="datetimeFigureOut">
              <a:rPr lang="zh-CN" altLang="en-US" smtClean="0"/>
              <a:pPr>
                <a:defRPr/>
              </a:pPr>
              <a:t>2018-07-20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66963-BB7A-48C0-BC7A-A72DEA85A0E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3501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1314FC-B4B0-48E4-9B56-EF26E301C577}" type="datetimeFigureOut">
              <a:rPr lang="zh-CN" altLang="en-US" smtClean="0"/>
              <a:pPr>
                <a:defRPr/>
              </a:pPr>
              <a:t>2018-07-20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CA261-A590-405C-8E42-8BCB267E17E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9981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0CDFD5-5067-4729-B058-10BA11357303}" type="datetimeFigureOut">
              <a:rPr lang="zh-CN" altLang="en-US" smtClean="0"/>
              <a:pPr>
                <a:defRPr/>
              </a:pPr>
              <a:t>2018-07-20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B766-F579-4FD4-A6A4-BB803206879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676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4897D3-85FF-46F2-92BB-F862856E45EC}" type="datetimeFigureOut">
              <a:rPr lang="zh-CN" altLang="en-US" smtClean="0"/>
              <a:pPr>
                <a:defRPr/>
              </a:pPr>
              <a:t>2018-07-20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ADCF0F-4A80-4EE0-866C-A9FF05B017F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8581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4860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072462" y="1159779"/>
            <a:ext cx="1034594" cy="4940259"/>
            <a:chOff x="1543" y="1447776"/>
            <a:chExt cx="1045723" cy="6230493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20000"/>
            </a:blip>
            <a:srcRect/>
            <a:stretch>
              <a:fillRect/>
            </a:stretch>
          </p:blipFill>
          <p:spPr bwMode="auto">
            <a:xfrm rot="5400000">
              <a:off x="-797198" y="5833805"/>
              <a:ext cx="2643206" cy="1045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20000"/>
            </a:blip>
            <a:srcRect/>
            <a:stretch>
              <a:fillRect/>
            </a:stretch>
          </p:blipFill>
          <p:spPr bwMode="auto">
            <a:xfrm rot="5400000">
              <a:off x="-797199" y="2246518"/>
              <a:ext cx="2643206" cy="1045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组合 11"/>
          <p:cNvGrpSpPr/>
          <p:nvPr/>
        </p:nvGrpSpPr>
        <p:grpSpPr>
          <a:xfrm flipH="1">
            <a:off x="36944" y="1159779"/>
            <a:ext cx="1106032" cy="4940259"/>
            <a:chOff x="1543" y="1447776"/>
            <a:chExt cx="1045723" cy="6230492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20000"/>
            </a:blip>
            <a:srcRect/>
            <a:stretch>
              <a:fillRect/>
            </a:stretch>
          </p:blipFill>
          <p:spPr bwMode="auto">
            <a:xfrm rot="5400000">
              <a:off x="-797198" y="5833804"/>
              <a:ext cx="2643207" cy="104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20000"/>
            </a:blip>
            <a:srcRect/>
            <a:stretch>
              <a:fillRect/>
            </a:stretch>
          </p:blipFill>
          <p:spPr bwMode="auto">
            <a:xfrm rot="5400000">
              <a:off x="-797199" y="2246518"/>
              <a:ext cx="2643206" cy="1045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矩形 14"/>
          <p:cNvSpPr/>
          <p:nvPr/>
        </p:nvSpPr>
        <p:spPr>
          <a:xfrm>
            <a:off x="32" y="5085456"/>
            <a:ext cx="9144000" cy="3571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2" descr="C:\Documents and Settings\Administrator\桌面\未标题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5436"/>
            <a:ext cx="9144000" cy="3442389"/>
          </a:xfrm>
          <a:prstGeom prst="rect">
            <a:avLst/>
          </a:prstGeom>
          <a:noFill/>
        </p:spPr>
      </p:pic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1285852" y="5782464"/>
            <a:ext cx="6400800" cy="50405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b="1" spc="300" dirty="0" smtClean="0"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2000" b="1" spc="3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b="1" spc="300" dirty="0" smtClean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000" b="1" spc="300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000" b="1" spc="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167876" y="1415371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义乌市规划管理处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611560" y="2498620"/>
            <a:ext cx="7524328" cy="1506444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4000" b="1" kern="18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义</a:t>
            </a:r>
            <a:r>
              <a:rPr lang="zh-CN" altLang="en-US" sz="4000" b="1" kern="18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乌市农村困</a:t>
            </a:r>
            <a:r>
              <a:rPr lang="zh-CN" altLang="en-US" sz="4000" b="1" kern="18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难群众住房救助</a:t>
            </a:r>
            <a:endParaRPr lang="en-US" altLang="zh-CN" sz="4000" b="1" kern="180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algn="ctr"/>
            <a:r>
              <a:rPr lang="zh-CN" altLang="en-US" sz="4000" b="1" kern="18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实施办法政</a:t>
            </a:r>
            <a:r>
              <a:rPr lang="zh-CN" altLang="en-US" sz="4000" b="1" kern="18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策解读</a:t>
            </a:r>
            <a:endParaRPr lang="zh-CN" altLang="en-US" sz="4000" b="1" kern="180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\桌面\未标题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708" y="1571612"/>
            <a:ext cx="5643602" cy="234951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15182" y="3857628"/>
            <a:ext cx="6557280" cy="35719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70906" y="2985858"/>
            <a:ext cx="5185470" cy="9069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36575" indent="-536575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r>
              <a:rPr lang="zh-CN" altLang="en-US" sz="4000" b="1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zh-CN" altLang="en-US" sz="4000" b="1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、补助标准</a:t>
            </a:r>
          </a:p>
        </p:txBody>
      </p:sp>
      <p:pic>
        <p:nvPicPr>
          <p:cNvPr id="7" name="Picture 2" descr="F:\素材\设计工作类\设计素材\图标\图标矢量\水晶图标 01\各种文件夹\200608231234491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554" y="2857496"/>
            <a:ext cx="1571636" cy="1500198"/>
          </a:xfrm>
          <a:prstGeom prst="rect">
            <a:avLst/>
          </a:prstGeom>
          <a:noFill/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380312" y="487705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itchFamily="34" charset="-122"/>
                <a:ea typeface="微软雅黑" pitchFamily="34" charset="-122"/>
              </a:rPr>
              <a:t>义乌市规划管理处</a:t>
            </a:r>
            <a:endParaRPr lang="zh-CN" altLang="en-US" sz="1200" b="1" dirty="0">
              <a:solidFill>
                <a:schemeClr val="accent3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62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103171" y="11663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补助</a:t>
            </a: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标准</a:t>
            </a:r>
          </a:p>
        </p:txBody>
      </p:sp>
      <p:sp>
        <p:nvSpPr>
          <p:cNvPr id="32" name="菱形 31"/>
          <p:cNvSpPr/>
          <p:nvPr/>
        </p:nvSpPr>
        <p:spPr bwMode="gray">
          <a:xfrm>
            <a:off x="3354289" y="90210"/>
            <a:ext cx="633670" cy="576064"/>
          </a:xfrm>
          <a:prstGeom prst="diamond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463489" y="116632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0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zh-CN" altLang="en-US" sz="2800" b="1" cap="none" spc="0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2895" y="1340768"/>
            <a:ext cx="8195529" cy="1080120"/>
            <a:chOff x="192895" y="1340768"/>
            <a:chExt cx="8195529" cy="1080120"/>
          </a:xfrm>
        </p:grpSpPr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1331640" y="1340768"/>
              <a:ext cx="7056784" cy="1080120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住房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的，根据破损程度和实际修缮面积给予补助，最高救助金额为</a:t>
              </a:r>
              <a:r>
                <a:rPr lang="en-US" altLang="zh-CN" sz="20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2.4</a:t>
              </a:r>
              <a:r>
                <a:rPr lang="zh-CN" altLang="en-US" sz="20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万元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192895" y="1588440"/>
              <a:ext cx="1078379" cy="5847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修缮</a:t>
              </a:r>
              <a:endParaRPr lang="zh-C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7369" y="2636912"/>
            <a:ext cx="8231055" cy="1440160"/>
            <a:chOff x="157369" y="2636912"/>
            <a:chExt cx="8231055" cy="1440160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1331640" y="2636912"/>
              <a:ext cx="7056784" cy="1440160"/>
            </a:xfrm>
            <a:prstGeom prst="rect">
              <a:avLst/>
            </a:prstGeom>
            <a:gradFill>
              <a:gsLst>
                <a:gs pos="0">
                  <a:srgbClr val="4D7620"/>
                </a:gs>
                <a:gs pos="100000">
                  <a:srgbClr val="7FAC26"/>
                </a:gs>
                <a:gs pos="79000">
                  <a:srgbClr val="89AA1E"/>
                </a:gs>
              </a:gsLst>
            </a:gradFill>
            <a:ln>
              <a:solidFill>
                <a:srgbClr val="3D742A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anchor="ctr" anchorCtr="0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在城区及镇区租房居住的给予每人每年</a:t>
              </a:r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1000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元的救助，除此以外的区域给予每人每年</a:t>
              </a:r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700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元的救助。每户每年租用救助最高不超过</a:t>
              </a:r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5000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元。租用救助资金可每年予以支付，但累计</a:t>
              </a:r>
              <a:r>
                <a:rPr lang="zh-CN" altLang="en-US" sz="20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不得超过五年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57369" y="3208620"/>
              <a:ext cx="1078379" cy="5847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租房</a:t>
              </a:r>
              <a:endParaRPr lang="zh-C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57368" y="4581128"/>
            <a:ext cx="8231056" cy="1288886"/>
            <a:chOff x="157368" y="4581128"/>
            <a:chExt cx="8231056" cy="1288886"/>
          </a:xfrm>
        </p:grpSpPr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1331640" y="4581128"/>
              <a:ext cx="7056784" cy="1288886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80000">
                  <a:schemeClr val="accent6">
                    <a:lumMod val="75000"/>
                  </a:schemeClr>
                </a:gs>
                <a:gs pos="100000">
                  <a:srgbClr val="EF720B"/>
                </a:gs>
              </a:gsLst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每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平方米补助</a:t>
              </a:r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400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元，最高救助金额为</a:t>
              </a:r>
              <a:r>
                <a:rPr lang="en-US" altLang="zh-CN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万元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57368" y="4653136"/>
              <a:ext cx="1078379" cy="107721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改扩新建</a:t>
              </a:r>
              <a:endParaRPr lang="zh-C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824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\桌面\未标题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708" y="1571612"/>
            <a:ext cx="5643602" cy="234951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15182" y="3857628"/>
            <a:ext cx="6557280" cy="35719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70906" y="2985858"/>
            <a:ext cx="468651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36575" indent="-536575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r>
              <a:rPr lang="zh-CN" altLang="en-US" sz="4000" b="1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五、资金管理</a:t>
            </a:r>
          </a:p>
        </p:txBody>
      </p:sp>
      <p:pic>
        <p:nvPicPr>
          <p:cNvPr id="7" name="Picture 2" descr="F:\素材\设计工作类\设计素材\图标\图标矢量\水晶图标 01\各种文件夹\200608231234491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554" y="2857496"/>
            <a:ext cx="1571636" cy="1500198"/>
          </a:xfrm>
          <a:prstGeom prst="rect">
            <a:avLst/>
          </a:prstGeom>
          <a:noFill/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380312" y="487705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itchFamily="34" charset="-122"/>
                <a:ea typeface="微软雅黑" pitchFamily="34" charset="-122"/>
              </a:rPr>
              <a:t>义乌市规划管理处</a:t>
            </a:r>
            <a:endParaRPr lang="zh-CN" altLang="en-US" sz="1200" b="1" dirty="0">
              <a:solidFill>
                <a:schemeClr val="accent3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3171" y="11663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资金管理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菱形 6"/>
          <p:cNvSpPr/>
          <p:nvPr/>
        </p:nvSpPr>
        <p:spPr bwMode="gray">
          <a:xfrm>
            <a:off x="3354289" y="90210"/>
            <a:ext cx="633670" cy="576064"/>
          </a:xfrm>
          <a:prstGeom prst="diamond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71878" y="116632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0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zh-CN" altLang="en-US" sz="2800" b="1" cap="none" spc="0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Administrator\Downloads\危房\补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2474416" cy="1542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左大括号 9"/>
          <p:cNvSpPr/>
          <p:nvPr/>
        </p:nvSpPr>
        <p:spPr>
          <a:xfrm>
            <a:off x="2850233" y="2060848"/>
            <a:ext cx="504056" cy="2448272"/>
          </a:xfrm>
          <a:prstGeom prst="leftBrace">
            <a:avLst/>
          </a:prstGeom>
          <a:ln w="28575">
            <a:solidFill>
              <a:srgbClr val="BC8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38679" y="1700808"/>
            <a:ext cx="29642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危房改造项目</a:t>
            </a:r>
          </a:p>
        </p:txBody>
      </p:sp>
      <p:sp>
        <p:nvSpPr>
          <p:cNvPr id="12" name="矩形 11"/>
          <p:cNvSpPr/>
          <p:nvPr/>
        </p:nvSpPr>
        <p:spPr>
          <a:xfrm>
            <a:off x="3314267" y="4077072"/>
            <a:ext cx="43540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政府组织实施的项目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4397" y="236388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农村困难群众危房改造项目资金管理专款专用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修缮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完成后，由镇（街道）财办一次性打入农户市民卡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4267" y="4725888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对于政府组织实施加固改造，以及统建集体公租房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兜底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解决特困户住房的，可在明确改造标准、征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得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农户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同意并签订协议的基础上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可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将补助资金直接支付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给施工单位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86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\桌面\未标题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708" y="1571612"/>
            <a:ext cx="5643602" cy="234951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15182" y="3857628"/>
            <a:ext cx="6557280" cy="35719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70906" y="2985858"/>
            <a:ext cx="468651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36575" indent="-536575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r>
              <a:rPr lang="zh-CN" altLang="en-US" sz="4000" b="1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六</a:t>
            </a:r>
            <a:r>
              <a:rPr lang="zh-CN" altLang="en-US" sz="4000" b="1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、等级</a:t>
            </a:r>
            <a:r>
              <a:rPr lang="zh-CN" altLang="en-US" sz="4000" b="1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鉴定</a:t>
            </a:r>
          </a:p>
          <a:p>
            <a:pPr marL="536575" indent="-536575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endParaRPr lang="zh-CN" altLang="en-US" sz="4000" b="1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F:\素材\设计工作类\设计素材\图标\图标矢量\水晶图标 01\各种文件夹\200608231234491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554" y="2857496"/>
            <a:ext cx="1571636" cy="1500198"/>
          </a:xfrm>
          <a:prstGeom prst="rect">
            <a:avLst/>
          </a:prstGeom>
          <a:noFill/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380312" y="487705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itchFamily="34" charset="-122"/>
                <a:ea typeface="微软雅黑" pitchFamily="34" charset="-122"/>
              </a:rPr>
              <a:t>义乌市规划管理处</a:t>
            </a:r>
            <a:endParaRPr lang="zh-CN" altLang="en-US" sz="1200" b="1" dirty="0">
              <a:solidFill>
                <a:schemeClr val="accent3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00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3171" y="11663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等级鉴定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菱形 6"/>
          <p:cNvSpPr/>
          <p:nvPr/>
        </p:nvSpPr>
        <p:spPr bwMode="gray">
          <a:xfrm>
            <a:off x="3354289" y="90210"/>
            <a:ext cx="633670" cy="576064"/>
          </a:xfrm>
          <a:prstGeom prst="diamond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71878" y="116632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0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zh-CN" altLang="en-US" sz="2800" b="1" cap="none" spc="0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圆角矩形 2"/>
          <p:cNvSpPr/>
          <p:nvPr/>
        </p:nvSpPr>
        <p:spPr bwMode="gray">
          <a:xfrm>
            <a:off x="611560" y="1556792"/>
            <a:ext cx="864096" cy="4104456"/>
          </a:xfrm>
          <a:prstGeom prst="round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eaVert" wrap="none" rtlCol="0" anchor="ctr" anchorCtr="0"/>
          <a:lstStyle/>
          <a:p>
            <a:pPr algn="ctr"/>
            <a:r>
              <a:rPr lang="zh-CN" altLang="zh-CN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《农村危险房屋鉴定技术导则（试行）》</a:t>
            </a:r>
            <a:endParaRPr lang="zh-CN" altLang="en-US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6062" y="1772816"/>
            <a:ext cx="124745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zh-CN" altLang="en-US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级</a:t>
            </a:r>
            <a:endParaRPr lang="en-US" altLang="zh-CN" sz="5400" b="1" cap="none" spc="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5" name="直接连接符 14"/>
          <p:cNvCxnSpPr>
            <a:stCxn id="3" idx="3"/>
            <a:endCxn id="5" idx="1"/>
          </p:cNvCxnSpPr>
          <p:nvPr/>
        </p:nvCxnSpPr>
        <p:spPr>
          <a:xfrm flipV="1">
            <a:off x="1475656" y="2234481"/>
            <a:ext cx="1150406" cy="1374539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623062" y="4221088"/>
            <a:ext cx="131638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级</a:t>
            </a:r>
            <a:endParaRPr lang="en-US" altLang="zh-CN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8" name="直接连接符 17"/>
          <p:cNvCxnSpPr>
            <a:stCxn id="3" idx="3"/>
            <a:endCxn id="17" idx="1"/>
          </p:cNvCxnSpPr>
          <p:nvPr/>
        </p:nvCxnSpPr>
        <p:spPr>
          <a:xfrm>
            <a:off x="1475656" y="3609020"/>
            <a:ext cx="1147406" cy="1073733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4021575" y="1710533"/>
            <a:ext cx="4237057" cy="1054520"/>
            <a:chOff x="4021575" y="1494509"/>
            <a:chExt cx="4237057" cy="1054520"/>
          </a:xfrm>
        </p:grpSpPr>
        <p:sp>
          <p:nvSpPr>
            <p:cNvPr id="20" name="TextBox 19"/>
            <p:cNvSpPr txBox="1"/>
            <p:nvPr/>
          </p:nvSpPr>
          <p:spPr>
            <a:xfrm>
              <a:off x="4021575" y="1494509"/>
              <a:ext cx="4237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</a:t>
              </a:r>
              <a:r>
                <a:rPr lang="zh-CN" altLang="en-US" dirty="0" smtClean="0"/>
                <a:t>、</a:t>
              </a:r>
              <a:r>
                <a:rPr lang="zh-CN" altLang="en-US" dirty="0" smtClean="0">
                  <a:solidFill>
                    <a:srgbClr val="FFC000"/>
                  </a:solidFill>
                </a:rPr>
                <a:t>部分</a:t>
              </a:r>
              <a:r>
                <a:rPr lang="zh-CN" altLang="en-US" dirty="0"/>
                <a:t>承重结构不能满足正常使用要求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24129" y="1848817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</a:t>
              </a:r>
              <a:r>
                <a:rPr lang="zh-CN" altLang="en-US" dirty="0" smtClean="0"/>
                <a:t>、</a:t>
              </a:r>
              <a:r>
                <a:rPr lang="zh-CN" altLang="zh-CN" dirty="0">
                  <a:solidFill>
                    <a:srgbClr val="FFC000"/>
                  </a:solidFill>
                </a:rPr>
                <a:t>局部</a:t>
              </a:r>
              <a:r>
                <a:rPr lang="zh-CN" altLang="zh-CN" dirty="0"/>
                <a:t>出现险情</a:t>
              </a:r>
              <a:endParaRPr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4036586" y="2179697"/>
              <a:ext cx="1928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3</a:t>
              </a:r>
              <a:r>
                <a:rPr lang="zh-CN" altLang="en-US" dirty="0" smtClean="0"/>
                <a:t>、</a:t>
              </a:r>
              <a:r>
                <a:rPr lang="zh-CN" altLang="zh-CN" dirty="0" smtClean="0"/>
                <a:t>构成</a:t>
              </a:r>
              <a:r>
                <a:rPr lang="zh-CN" altLang="zh-CN" dirty="0">
                  <a:solidFill>
                    <a:srgbClr val="FFC000"/>
                  </a:solidFill>
                </a:rPr>
                <a:t>局部</a:t>
              </a:r>
              <a:r>
                <a:rPr lang="zh-CN" altLang="zh-CN" dirty="0"/>
                <a:t>危房</a:t>
              </a:r>
              <a:endParaRPr lang="zh-CN" altLang="en-US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079359" y="4127839"/>
            <a:ext cx="3775393" cy="1054520"/>
            <a:chOff x="4079359" y="3911815"/>
            <a:chExt cx="3775393" cy="1054520"/>
          </a:xfrm>
        </p:grpSpPr>
        <p:sp>
          <p:nvSpPr>
            <p:cNvPr id="25" name="TextBox 24"/>
            <p:cNvSpPr txBox="1"/>
            <p:nvPr/>
          </p:nvSpPr>
          <p:spPr>
            <a:xfrm>
              <a:off x="4079359" y="3911815"/>
              <a:ext cx="3775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</a:t>
              </a:r>
              <a:r>
                <a:rPr lang="zh-CN" altLang="en-US" dirty="0" smtClean="0"/>
                <a:t>、</a:t>
              </a:r>
              <a:r>
                <a:rPr lang="zh-CN" altLang="zh-CN" dirty="0"/>
                <a:t>承重</a:t>
              </a:r>
              <a:r>
                <a:rPr lang="zh-CN" altLang="zh-CN" dirty="0" smtClean="0"/>
                <a:t>结构不能</a:t>
              </a:r>
              <a:r>
                <a:rPr lang="zh-CN" altLang="zh-CN" dirty="0"/>
                <a:t>满足正常使用要求</a:t>
              </a:r>
              <a:endParaRPr lang="zh-CN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81913" y="4266123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</a:t>
              </a:r>
              <a:r>
                <a:rPr lang="zh-CN" altLang="en-US" dirty="0" smtClean="0"/>
                <a:t>、</a:t>
              </a:r>
              <a:r>
                <a:rPr lang="zh-CN" altLang="zh-CN" dirty="0" smtClean="0">
                  <a:solidFill>
                    <a:srgbClr val="C00000"/>
                  </a:solidFill>
                </a:rPr>
                <a:t>整体</a:t>
              </a:r>
              <a:r>
                <a:rPr lang="zh-CN" altLang="zh-CN" dirty="0"/>
                <a:t>出现险情</a:t>
              </a:r>
              <a:endParaRPr lang="zh-CN" altLang="en-US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4094370" y="4597003"/>
              <a:ext cx="1928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3</a:t>
              </a:r>
              <a:r>
                <a:rPr lang="zh-CN" altLang="en-US" dirty="0" smtClean="0"/>
                <a:t>、</a:t>
              </a:r>
              <a:r>
                <a:rPr lang="zh-CN" altLang="zh-CN" dirty="0"/>
                <a:t>构成</a:t>
              </a:r>
              <a:r>
                <a:rPr lang="zh-CN" altLang="zh-CN" dirty="0">
                  <a:solidFill>
                    <a:srgbClr val="C00000"/>
                  </a:solidFill>
                </a:rPr>
                <a:t>整幢</a:t>
              </a:r>
              <a:r>
                <a:rPr lang="zh-CN" altLang="zh-CN" dirty="0"/>
                <a:t>危房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5332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\桌面\未标题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708" y="1571612"/>
            <a:ext cx="5643602" cy="234951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15182" y="3857628"/>
            <a:ext cx="6557280" cy="35719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70906" y="2985858"/>
            <a:ext cx="468651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36575" indent="-536575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r>
              <a:rPr lang="zh-CN" altLang="en-US" sz="4000" b="1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七、改造方式</a:t>
            </a:r>
            <a:endParaRPr lang="zh-CN" altLang="en-US" sz="4000" b="1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536575" indent="-536575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endParaRPr lang="zh-CN" altLang="en-US" sz="4000" b="1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F:\素材\设计工作类\设计素材\图标\图标矢量\水晶图标 01\各种文件夹\200608231234491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554" y="2857496"/>
            <a:ext cx="1571636" cy="1500198"/>
          </a:xfrm>
          <a:prstGeom prst="rect">
            <a:avLst/>
          </a:prstGeom>
          <a:noFill/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380312" y="487705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itchFamily="34" charset="-122"/>
                <a:ea typeface="微软雅黑" pitchFamily="34" charset="-122"/>
              </a:rPr>
              <a:t>义乌市规划管理处</a:t>
            </a:r>
            <a:endParaRPr lang="zh-CN" altLang="en-US" sz="1200" b="1" dirty="0">
              <a:solidFill>
                <a:schemeClr val="accent3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68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3171" y="11663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改造方式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菱形 6"/>
          <p:cNvSpPr/>
          <p:nvPr/>
        </p:nvSpPr>
        <p:spPr bwMode="gray">
          <a:xfrm>
            <a:off x="3354289" y="90210"/>
            <a:ext cx="633670" cy="576064"/>
          </a:xfrm>
          <a:prstGeom prst="diamond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88656" y="125021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0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zh-CN" altLang="en-US" sz="2800" b="1" cap="none" spc="0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28241" y="1988840"/>
            <a:ext cx="1447832" cy="1397769"/>
            <a:chOff x="1128241" y="2072300"/>
            <a:chExt cx="1447832" cy="1397769"/>
          </a:xfrm>
        </p:grpSpPr>
        <p:sp>
          <p:nvSpPr>
            <p:cNvPr id="5" name="矩形 4"/>
            <p:cNvSpPr/>
            <p:nvPr/>
          </p:nvSpPr>
          <p:spPr>
            <a:xfrm>
              <a:off x="1228429" y="2072300"/>
              <a:ext cx="1247456" cy="923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zh-CN" sz="5400" b="1" cap="none" spc="0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r>
                <a:rPr lang="zh-CN" altLang="en-US" sz="5400" b="1" cap="none" spc="0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级</a:t>
              </a:r>
              <a:endParaRPr lang="en-US" altLang="zh-CN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28241" y="3008404"/>
              <a:ext cx="1447832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CN" altLang="zh-CN" sz="2400" b="1" spc="50" dirty="0">
                  <a:ln w="11430"/>
                  <a:solidFill>
                    <a:srgbClr val="FFC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修缮加固</a:t>
              </a:r>
              <a:endParaRPr lang="zh-CN" altLang="en-US" sz="2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5122" name="Picture 2" descr="C:\Users\Administrator\Downloads\危房\CgpBT1l_vC6AeN7eAAEDpQYz6f4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35788"/>
            <a:ext cx="3429000" cy="2476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7092280" y="1968878"/>
            <a:ext cx="1447832" cy="1388114"/>
            <a:chOff x="7326960" y="1912373"/>
            <a:chExt cx="1447832" cy="1388114"/>
          </a:xfrm>
        </p:grpSpPr>
        <p:sp>
          <p:nvSpPr>
            <p:cNvPr id="28" name="矩形 27"/>
            <p:cNvSpPr/>
            <p:nvPr/>
          </p:nvSpPr>
          <p:spPr>
            <a:xfrm>
              <a:off x="7326960" y="2838822"/>
              <a:ext cx="1447832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CN" alt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拆除重建</a:t>
              </a:r>
              <a:endParaRPr lang="zh-CN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386606" y="1912373"/>
              <a:ext cx="1316387" cy="923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zh-CN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</a:t>
              </a:r>
              <a:r>
                <a:rPr lang="zh-CN" altLang="en-US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级</a:t>
              </a:r>
            </a:p>
          </p:txBody>
        </p:sp>
      </p:grpSp>
      <p:sp>
        <p:nvSpPr>
          <p:cNvPr id="8" name="下箭头标注 7"/>
          <p:cNvSpPr/>
          <p:nvPr/>
        </p:nvSpPr>
        <p:spPr bwMode="gray">
          <a:xfrm>
            <a:off x="3083118" y="3933056"/>
            <a:ext cx="3423156" cy="1008112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 wrap="square" rtlCol="0" anchor="ctr"/>
          <a:lstStyle/>
          <a:p>
            <a:pPr algn="ctr"/>
            <a:r>
              <a:rPr lang="zh-CN" altLang="en-US" dirty="0"/>
              <a:t>不具备改造条件的，或自筹资金和投工投料能力极弱的</a:t>
            </a:r>
            <a:r>
              <a:rPr lang="zh-CN" altLang="en-US" dirty="0" smtClean="0"/>
              <a:t>特困户</a:t>
            </a:r>
            <a:endParaRPr lang="zh-CN" altLang="en-US" dirty="0"/>
          </a:p>
        </p:txBody>
      </p:sp>
      <p:grpSp>
        <p:nvGrpSpPr>
          <p:cNvPr id="33" name="组合 32"/>
          <p:cNvGrpSpPr/>
          <p:nvPr/>
        </p:nvGrpSpPr>
        <p:grpSpPr>
          <a:xfrm>
            <a:off x="979717" y="5220310"/>
            <a:ext cx="7474290" cy="1161018"/>
            <a:chOff x="979717" y="5220310"/>
            <a:chExt cx="7474290" cy="1161018"/>
          </a:xfrm>
        </p:grpSpPr>
        <p:sp>
          <p:nvSpPr>
            <p:cNvPr id="4" name="圆角矩形 3"/>
            <p:cNvSpPr/>
            <p:nvPr/>
          </p:nvSpPr>
          <p:spPr bwMode="gray">
            <a:xfrm>
              <a:off x="6365775" y="5229200"/>
              <a:ext cx="2088232" cy="115212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ffectLst/>
            <a:extLst/>
          </p:spPr>
          <p:txBody>
            <a:bodyPr wrap="none" rtlCol="0" anchor="ctr"/>
            <a:lstStyle/>
            <a:p>
              <a:pPr algn="ctr"/>
              <a:r>
                <a:rPr lang="zh-CN" altLang="zh-CN" dirty="0"/>
                <a:t>利用闲置农房和</a:t>
              </a:r>
              <a:endParaRPr lang="en-US" altLang="zh-CN" dirty="0"/>
            </a:p>
            <a:p>
              <a:pPr algn="ctr"/>
              <a:r>
                <a:rPr lang="zh-CN" altLang="zh-CN" dirty="0"/>
                <a:t>集体公房</a:t>
              </a:r>
              <a:r>
                <a:rPr lang="zh-CN" altLang="zh-CN" dirty="0" smtClean="0"/>
                <a:t>置换</a:t>
              </a:r>
              <a:endParaRPr lang="zh-CN" altLang="en-US" dirty="0"/>
            </a:p>
          </p:txBody>
        </p:sp>
        <p:sp>
          <p:nvSpPr>
            <p:cNvPr id="25" name="圆角矩形 24"/>
            <p:cNvSpPr/>
            <p:nvPr/>
          </p:nvSpPr>
          <p:spPr bwMode="gray">
            <a:xfrm>
              <a:off x="3744230" y="5229200"/>
              <a:ext cx="2088232" cy="115212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ffectLst/>
            <a:extLst/>
          </p:spPr>
          <p:txBody>
            <a:bodyPr wrap="none" rtlCol="0" anchor="ctr"/>
            <a:lstStyle/>
            <a:p>
              <a:pPr algn="ctr"/>
              <a:r>
                <a:rPr lang="zh-CN" altLang="zh-CN" dirty="0"/>
                <a:t>农村集体公租房</a:t>
              </a:r>
              <a:endParaRPr lang="zh-CN" altLang="en-US" dirty="0"/>
            </a:p>
          </p:txBody>
        </p:sp>
        <p:sp>
          <p:nvSpPr>
            <p:cNvPr id="26" name="圆角矩形 25"/>
            <p:cNvSpPr/>
            <p:nvPr/>
          </p:nvSpPr>
          <p:spPr bwMode="gray">
            <a:xfrm>
              <a:off x="979717" y="5220310"/>
              <a:ext cx="2088232" cy="115212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ffectLst/>
            <a:extLst/>
          </p:spPr>
          <p:txBody>
            <a:bodyPr wrap="none" rtlCol="0" anchor="ctr"/>
            <a:lstStyle/>
            <a:p>
              <a:pPr algn="ctr"/>
              <a:r>
                <a:rPr lang="zh-CN" altLang="zh-CN" b="1" dirty="0"/>
                <a:t>房屋置换</a:t>
              </a:r>
              <a:endParaRPr lang="en-US" altLang="zh-CN" b="1" dirty="0"/>
            </a:p>
            <a:p>
              <a:pPr algn="ctr"/>
              <a:r>
                <a:rPr lang="en-US" altLang="zh-CN" dirty="0"/>
                <a:t>1</a:t>
              </a:r>
              <a:r>
                <a:rPr lang="zh-CN" altLang="en-US" dirty="0"/>
                <a:t>、</a:t>
              </a:r>
              <a:r>
                <a:rPr lang="zh-CN" altLang="zh-CN" dirty="0"/>
                <a:t>新社区集聚</a:t>
              </a:r>
              <a:endParaRPr lang="en-US" altLang="zh-CN" dirty="0"/>
            </a:p>
            <a:p>
              <a:pPr algn="ctr"/>
              <a:r>
                <a:rPr lang="en-US" altLang="zh-CN" dirty="0"/>
                <a:t>2</a:t>
              </a:r>
              <a:r>
                <a:rPr lang="zh-CN" altLang="en-US" dirty="0"/>
                <a:t>、</a:t>
              </a:r>
              <a:r>
                <a:rPr lang="zh-CN" altLang="zh-CN" dirty="0"/>
                <a:t>异地奔小康</a:t>
              </a:r>
              <a:endParaRPr lang="en-US" altLang="zh-CN" dirty="0"/>
            </a:p>
            <a:p>
              <a:pPr algn="ctr"/>
              <a:r>
                <a:rPr lang="en-US" altLang="zh-CN" dirty="0"/>
                <a:t>3</a:t>
              </a:r>
              <a:r>
                <a:rPr lang="zh-CN" altLang="en-US" dirty="0"/>
                <a:t>、</a:t>
              </a:r>
              <a:r>
                <a:rPr lang="zh-CN" altLang="zh-CN" dirty="0"/>
                <a:t>镇街统建水平房</a:t>
              </a:r>
              <a:endParaRPr lang="zh-CN" altLang="en-US" dirty="0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023832" y="5220311"/>
              <a:ext cx="5392408" cy="15240"/>
              <a:chOff x="2318289" y="5451575"/>
              <a:chExt cx="5392408" cy="15240"/>
            </a:xfrm>
          </p:grpSpPr>
          <p:cxnSp>
            <p:nvCxnSpPr>
              <p:cNvPr id="12" name="肘形连接符 11"/>
              <p:cNvCxnSpPr>
                <a:stCxn id="26" idx="0"/>
                <a:endCxn id="25" idx="0"/>
              </p:cNvCxnSpPr>
              <p:nvPr/>
            </p:nvCxnSpPr>
            <p:spPr>
              <a:xfrm rot="16200000" flipH="1">
                <a:off x="3696101" y="4073763"/>
                <a:ext cx="8890" cy="2764513"/>
              </a:xfrm>
              <a:prstGeom prst="bentConnector3">
                <a:avLst>
                  <a:gd name="adj1" fmla="val -2571429"/>
                </a:avLst>
              </a:prstGeom>
              <a:ln w="222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肘形连接符 31"/>
              <p:cNvCxnSpPr>
                <a:stCxn id="25" idx="0"/>
                <a:endCxn id="4" idx="0"/>
              </p:cNvCxnSpPr>
              <p:nvPr/>
            </p:nvCxnSpPr>
            <p:spPr>
              <a:xfrm rot="5400000" flipH="1" flipV="1">
                <a:off x="6393575" y="4149692"/>
                <a:ext cx="12700" cy="2621545"/>
              </a:xfrm>
              <a:prstGeom prst="bentConnector3">
                <a:avLst>
                  <a:gd name="adj1" fmla="val 1800000"/>
                </a:avLst>
              </a:prstGeom>
              <a:ln w="222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90748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\桌面\未标题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708" y="1571612"/>
            <a:ext cx="5643602" cy="234951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15182" y="3857628"/>
            <a:ext cx="6557280" cy="35719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70906" y="2985858"/>
            <a:ext cx="468651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36575" indent="-536575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r>
              <a:rPr lang="zh-CN" altLang="en-US" sz="4000" b="1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八、</a:t>
            </a:r>
            <a:r>
              <a:rPr lang="zh-CN" altLang="en-US" sz="4000" b="1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建设标准 </a:t>
            </a:r>
          </a:p>
          <a:p>
            <a:pPr marL="536575" indent="-536575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endParaRPr lang="zh-CN" altLang="en-US" sz="4000" b="1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F:\素材\设计工作类\设计素材\图标\图标矢量\水晶图标 01\各种文件夹\200608231234491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554" y="2857496"/>
            <a:ext cx="1571636" cy="1500198"/>
          </a:xfrm>
          <a:prstGeom prst="rect">
            <a:avLst/>
          </a:prstGeom>
          <a:noFill/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380312" y="487705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itchFamily="34" charset="-122"/>
                <a:ea typeface="微软雅黑" pitchFamily="34" charset="-122"/>
              </a:rPr>
              <a:t>义乌市规划管理处</a:t>
            </a:r>
            <a:endParaRPr lang="zh-CN" altLang="en-US" sz="1200" b="1" dirty="0">
              <a:solidFill>
                <a:schemeClr val="accent3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53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3171" y="11663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建设标准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菱形 6"/>
          <p:cNvSpPr/>
          <p:nvPr/>
        </p:nvSpPr>
        <p:spPr bwMode="gray">
          <a:xfrm>
            <a:off x="3354289" y="90210"/>
            <a:ext cx="633670" cy="576064"/>
          </a:xfrm>
          <a:prstGeom prst="diamond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88656" y="125021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0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zh-CN" altLang="en-US" sz="2800" b="1" cap="none" spc="0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Administrator\Downloads\危房\1521555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847975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4"/>
          <p:cNvGrpSpPr/>
          <p:nvPr/>
        </p:nvGrpSpPr>
        <p:grpSpPr>
          <a:xfrm>
            <a:off x="3488656" y="980728"/>
            <a:ext cx="4932040" cy="792088"/>
            <a:chOff x="2051720" y="1628800"/>
            <a:chExt cx="4932040" cy="792088"/>
          </a:xfrm>
        </p:grpSpPr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2123728" y="1628800"/>
              <a:ext cx="4860032" cy="792088"/>
            </a:xfrm>
            <a:prstGeom prst="cube">
              <a:avLst>
                <a:gd name="adj" fmla="val 1825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endParaRPr kumimoji="1" lang="zh-CN" altLang="zh-CN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矩形 45"/>
            <p:cNvSpPr>
              <a:spLocks noChangeArrowheads="1"/>
            </p:cNvSpPr>
            <p:nvPr/>
          </p:nvSpPr>
          <p:spPr bwMode="auto">
            <a:xfrm>
              <a:off x="2483768" y="1844824"/>
              <a:ext cx="28083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建筑面积</a:t>
              </a:r>
              <a:r>
                <a:rPr lang="zh-CN" altLang="en-US" sz="2400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适当</a:t>
              </a:r>
              <a:endParaRPr lang="zh-CN" altLang="en-US" sz="28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051720" y="1772816"/>
              <a:ext cx="680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altLang="zh-CN" sz="3600" dirty="0" smtClean="0">
                  <a:ln w="18415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en-US" altLang="zh-CN" sz="36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组合 9"/>
          <p:cNvGrpSpPr/>
          <p:nvPr/>
        </p:nvGrpSpPr>
        <p:grpSpPr>
          <a:xfrm>
            <a:off x="3488656" y="2060848"/>
            <a:ext cx="4932040" cy="792088"/>
            <a:chOff x="2051720" y="2852936"/>
            <a:chExt cx="4932040" cy="792088"/>
          </a:xfrm>
        </p:grpSpPr>
        <p:sp>
          <p:nvSpPr>
            <p:cNvPr id="22" name="AutoShape 9"/>
            <p:cNvSpPr>
              <a:spLocks noChangeArrowheads="1"/>
            </p:cNvSpPr>
            <p:nvPr/>
          </p:nvSpPr>
          <p:spPr bwMode="auto">
            <a:xfrm>
              <a:off x="2123728" y="2852936"/>
              <a:ext cx="4860032" cy="792088"/>
            </a:xfrm>
            <a:prstGeom prst="cube">
              <a:avLst>
                <a:gd name="adj" fmla="val 1825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endParaRPr kumimoji="1" lang="zh-CN" altLang="zh-CN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矩形 45"/>
            <p:cNvSpPr>
              <a:spLocks noChangeArrowheads="1"/>
            </p:cNvSpPr>
            <p:nvPr/>
          </p:nvSpPr>
          <p:spPr bwMode="auto">
            <a:xfrm>
              <a:off x="2483768" y="3068960"/>
              <a:ext cx="28083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主要</a:t>
              </a:r>
              <a:r>
                <a:rPr lang="zh-CN" altLang="en-US" sz="2400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部件合格</a:t>
              </a:r>
              <a:endParaRPr lang="zh-CN" altLang="en-US" sz="2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051720" y="2996952"/>
              <a:ext cx="680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altLang="zh-CN" sz="3600" dirty="0" smtClean="0">
                  <a:ln w="18415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en-US" altLang="zh-CN" sz="36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组合 13"/>
          <p:cNvGrpSpPr/>
          <p:nvPr/>
        </p:nvGrpSpPr>
        <p:grpSpPr>
          <a:xfrm>
            <a:off x="3488656" y="3212976"/>
            <a:ext cx="4932040" cy="792088"/>
            <a:chOff x="2051720" y="4077072"/>
            <a:chExt cx="4932040" cy="792088"/>
          </a:xfrm>
        </p:grpSpPr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>
              <a:off x="2123728" y="4077072"/>
              <a:ext cx="4860032" cy="792088"/>
            </a:xfrm>
            <a:prstGeom prst="cube">
              <a:avLst>
                <a:gd name="adj" fmla="val 18250"/>
              </a:avLst>
            </a:prstGeom>
            <a:solidFill>
              <a:srgbClr val="785D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endParaRPr kumimoji="1" lang="zh-CN" altLang="zh-CN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矩形 45"/>
            <p:cNvSpPr>
              <a:spLocks noChangeArrowheads="1"/>
            </p:cNvSpPr>
            <p:nvPr/>
          </p:nvSpPr>
          <p:spPr bwMode="auto">
            <a:xfrm>
              <a:off x="2483768" y="4293096"/>
              <a:ext cx="40324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房屋</a:t>
              </a:r>
              <a:r>
                <a:rPr lang="zh-CN" altLang="en-US" sz="2400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结构安全</a:t>
              </a:r>
              <a:endParaRPr lang="zh-CN" altLang="en-US" sz="28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051720" y="4221088"/>
              <a:ext cx="680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altLang="zh-CN" sz="3600" dirty="0" smtClean="0">
                  <a:ln w="18415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en-US" altLang="zh-CN" sz="36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5" name="组合 17"/>
          <p:cNvGrpSpPr/>
          <p:nvPr/>
        </p:nvGrpSpPr>
        <p:grpSpPr>
          <a:xfrm>
            <a:off x="3488656" y="4293096"/>
            <a:ext cx="4932040" cy="792088"/>
            <a:chOff x="2051720" y="5301208"/>
            <a:chExt cx="4932040" cy="792088"/>
          </a:xfrm>
        </p:grpSpPr>
        <p:sp>
          <p:nvSpPr>
            <p:cNvPr id="36" name="AutoShape 9"/>
            <p:cNvSpPr>
              <a:spLocks noChangeArrowheads="1"/>
            </p:cNvSpPr>
            <p:nvPr/>
          </p:nvSpPr>
          <p:spPr bwMode="auto">
            <a:xfrm>
              <a:off x="2123728" y="5301208"/>
              <a:ext cx="4860032" cy="792088"/>
            </a:xfrm>
            <a:prstGeom prst="cube">
              <a:avLst>
                <a:gd name="adj" fmla="val 1825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endParaRPr kumimoji="1" lang="zh-CN" altLang="zh-CN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矩形 45"/>
            <p:cNvSpPr>
              <a:spLocks noChangeArrowheads="1"/>
            </p:cNvSpPr>
            <p:nvPr/>
          </p:nvSpPr>
          <p:spPr bwMode="auto">
            <a:xfrm>
              <a:off x="2483768" y="5517232"/>
              <a:ext cx="40324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基本功</a:t>
              </a:r>
              <a:r>
                <a:rPr lang="zh-CN" altLang="en-US" sz="2400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能齐全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2051720" y="5445224"/>
              <a:ext cx="680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altLang="zh-CN" sz="3600" dirty="0" smtClean="0">
                  <a:ln w="18415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  <a:endParaRPr lang="en-US" altLang="zh-CN" sz="36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9" name="组合 17"/>
          <p:cNvGrpSpPr/>
          <p:nvPr/>
        </p:nvGrpSpPr>
        <p:grpSpPr>
          <a:xfrm>
            <a:off x="3470908" y="5301208"/>
            <a:ext cx="4932040" cy="792088"/>
            <a:chOff x="2051720" y="5301208"/>
            <a:chExt cx="4932040" cy="792088"/>
          </a:xfrm>
        </p:grpSpPr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>
              <a:off x="2123728" y="5301208"/>
              <a:ext cx="4860032" cy="792088"/>
            </a:xfrm>
            <a:prstGeom prst="cube">
              <a:avLst>
                <a:gd name="adj" fmla="val 18250"/>
              </a:avLst>
            </a:prstGeom>
            <a:solidFill>
              <a:srgbClr val="D8BEE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endParaRPr kumimoji="1" lang="zh-CN" altLang="zh-CN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矩形 45"/>
            <p:cNvSpPr>
              <a:spLocks noChangeArrowheads="1"/>
            </p:cNvSpPr>
            <p:nvPr/>
          </p:nvSpPr>
          <p:spPr bwMode="auto">
            <a:xfrm>
              <a:off x="2483768" y="5517232"/>
              <a:ext cx="40324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人畜</a:t>
              </a:r>
              <a:r>
                <a:rPr lang="zh-CN" altLang="en-US" sz="2400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分离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2051720" y="5445224"/>
              <a:ext cx="680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altLang="zh-CN" sz="3600" dirty="0">
                  <a:ln w="18415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</a:t>
              </a:r>
              <a:endParaRPr lang="en-US" altLang="zh-CN" sz="36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79512" y="404106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建设标准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60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目  录</a:t>
            </a:r>
            <a:endParaRPr lang="zh-CN" altLang="en-US" sz="3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7380312" y="487705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itchFamily="34" charset="-122"/>
                <a:ea typeface="微软雅黑" pitchFamily="34" charset="-122"/>
              </a:rPr>
              <a:t>义乌市规划管理处</a:t>
            </a:r>
            <a:endParaRPr lang="zh-CN" altLang="en-US" sz="1200" b="1" dirty="0">
              <a:solidFill>
                <a:schemeClr val="accent3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54948" y="1048006"/>
            <a:ext cx="6450128" cy="4685250"/>
            <a:chOff x="1454948" y="1048006"/>
            <a:chExt cx="6450128" cy="4685250"/>
          </a:xfrm>
        </p:grpSpPr>
        <p:grpSp>
          <p:nvGrpSpPr>
            <p:cNvPr id="27" name="组合 26"/>
            <p:cNvGrpSpPr/>
            <p:nvPr/>
          </p:nvGrpSpPr>
          <p:grpSpPr>
            <a:xfrm>
              <a:off x="3491880" y="1048006"/>
              <a:ext cx="2592288" cy="2647196"/>
              <a:chOff x="2223284" y="1285860"/>
              <a:chExt cx="4920484" cy="2647196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223284" y="1285860"/>
                <a:ext cx="4920484" cy="525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tIns="108000" bIns="108000" rtlCol="0" anchor="ctr" anchorCtr="0">
                <a:spAutoFit/>
              </a:bodyPr>
              <a:lstStyle/>
              <a:p>
                <a:r>
                  <a:rPr lang="zh-CN" altLang="en-US" sz="2000" b="1" dirty="0">
                    <a:latin typeface="微软雅黑" pitchFamily="34" charset="-122"/>
                    <a:ea typeface="微软雅黑" pitchFamily="34" charset="-122"/>
                  </a:rPr>
                  <a:t>一</a:t>
                </a:r>
                <a:r>
                  <a:rPr lang="zh-CN" altLang="en-US" sz="2000" b="1" dirty="0" smtClean="0">
                    <a:latin typeface="微软雅黑" pitchFamily="34" charset="-122"/>
                    <a:ea typeface="微软雅黑" pitchFamily="34" charset="-122"/>
                  </a:rPr>
                  <a:t>、政策制定的背景</a:t>
                </a:r>
                <a:endParaRPr lang="zh-CN" altLang="en-US" sz="20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23284" y="1810340"/>
                <a:ext cx="4920484" cy="525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tIns="108000" bIns="108000" rtlCol="0" anchor="ctr" anchorCtr="0">
                <a:spAutoFit/>
              </a:bodyPr>
              <a:lstStyle/>
              <a:p>
                <a:r>
                  <a:rPr lang="zh-CN" altLang="en-US" sz="2000" b="1" dirty="0">
                    <a:latin typeface="微软雅黑" pitchFamily="34" charset="-122"/>
                    <a:ea typeface="微软雅黑" pitchFamily="34" charset="-122"/>
                  </a:rPr>
                  <a:t>二</a:t>
                </a:r>
                <a:r>
                  <a:rPr lang="zh-CN" altLang="en-US" sz="2000" b="1" dirty="0" smtClean="0">
                    <a:latin typeface="微软雅黑" pitchFamily="34" charset="-122"/>
                    <a:ea typeface="微软雅黑" pitchFamily="34" charset="-122"/>
                  </a:rPr>
                  <a:t>、补助对象</a:t>
                </a:r>
                <a:endParaRPr lang="zh-CN" altLang="en-US" sz="20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23284" y="2334820"/>
                <a:ext cx="4920484" cy="5258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tIns="108000" bIns="108000" rtlCol="0" anchor="ctr" anchorCtr="0">
                <a:spAutoFit/>
              </a:bodyPr>
              <a:lstStyle/>
              <a:p>
                <a:r>
                  <a:rPr lang="zh-CN" altLang="en-US" sz="2000" b="1" dirty="0">
                    <a:latin typeface="微软雅黑" pitchFamily="34" charset="-122"/>
                    <a:ea typeface="微软雅黑" pitchFamily="34" charset="-122"/>
                  </a:rPr>
                  <a:t>三</a:t>
                </a:r>
                <a:r>
                  <a:rPr lang="zh-CN" altLang="en-US" sz="2000" b="1" dirty="0" smtClean="0">
                    <a:latin typeface="微软雅黑" pitchFamily="34" charset="-122"/>
                    <a:ea typeface="微软雅黑" pitchFamily="34" charset="-122"/>
                  </a:rPr>
                  <a:t>、补助流程</a:t>
                </a:r>
                <a:endParaRPr lang="zh-CN" altLang="en-US" sz="20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23284" y="2859300"/>
                <a:ext cx="4920484" cy="525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tIns="108000" bIns="108000" rtlCol="0" anchor="ctr" anchorCtr="0">
                <a:spAutoFit/>
              </a:bodyPr>
              <a:lstStyle/>
              <a:p>
                <a:r>
                  <a:rPr lang="zh-CN" altLang="en-US" sz="2000" b="1" dirty="0">
                    <a:latin typeface="微软雅黑" pitchFamily="34" charset="-122"/>
                    <a:ea typeface="微软雅黑" pitchFamily="34" charset="-122"/>
                  </a:rPr>
                  <a:t>四</a:t>
                </a:r>
                <a:r>
                  <a:rPr lang="zh-CN" altLang="en-US" sz="2000" b="1" dirty="0" smtClean="0">
                    <a:latin typeface="微软雅黑" pitchFamily="34" charset="-122"/>
                    <a:ea typeface="微软雅黑" pitchFamily="34" charset="-122"/>
                  </a:rPr>
                  <a:t>、补助标准</a:t>
                </a:r>
                <a:endParaRPr lang="zh-CN" altLang="en-US" sz="20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23284" y="3407170"/>
                <a:ext cx="4920484" cy="525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tIns="108000" bIns="108000" rtlCol="0" anchor="ctr" anchorCtr="0">
                <a:spAutoFit/>
              </a:bodyPr>
              <a:lstStyle/>
              <a:p>
                <a:r>
                  <a:rPr lang="zh-CN" altLang="en-US" sz="2000" b="1" dirty="0">
                    <a:latin typeface="微软雅黑" pitchFamily="34" charset="-122"/>
                    <a:ea typeface="微软雅黑" pitchFamily="34" charset="-122"/>
                  </a:rPr>
                  <a:t>五</a:t>
                </a:r>
                <a:r>
                  <a:rPr lang="zh-CN" altLang="en-US" sz="2000" b="1" dirty="0" smtClean="0">
                    <a:latin typeface="微软雅黑" pitchFamily="34" charset="-122"/>
                    <a:ea typeface="微软雅黑" pitchFamily="34" charset="-122"/>
                  </a:rPr>
                  <a:t>、资金管理</a:t>
                </a:r>
                <a:endParaRPr lang="zh-CN" altLang="en-US" sz="20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454948" y="1550080"/>
              <a:ext cx="6429420" cy="2107082"/>
              <a:chOff x="1454948" y="2868054"/>
              <a:chExt cx="6429420" cy="2107082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454948" y="2868054"/>
                <a:ext cx="6429420" cy="1588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1454948" y="3381502"/>
                <a:ext cx="6429420" cy="1588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1454948" y="3912184"/>
                <a:ext cx="6429420" cy="1588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454948" y="4442866"/>
                <a:ext cx="6429420" cy="1588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454948" y="4973548"/>
                <a:ext cx="6429420" cy="1588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接连接符 22"/>
            <p:cNvCxnSpPr/>
            <p:nvPr/>
          </p:nvCxnSpPr>
          <p:spPr>
            <a:xfrm>
              <a:off x="1454948" y="4199258"/>
              <a:ext cx="6429420" cy="1588"/>
            </a:xfrm>
            <a:prstGeom prst="line">
              <a:avLst/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491880" y="3745380"/>
              <a:ext cx="2592288" cy="525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108000" bIns="108000" rtlCol="0" anchor="ctr" anchorCtr="0">
              <a:spAutoFit/>
            </a:bodyPr>
            <a:lstStyle/>
            <a:p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六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、等级鉴定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475656" y="4701726"/>
              <a:ext cx="6429420" cy="1588"/>
            </a:xfrm>
            <a:prstGeom prst="line">
              <a:avLst/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491880" y="4271266"/>
              <a:ext cx="2592288" cy="525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108000" bIns="108000" rtlCol="0" anchor="ctr" anchorCtr="0">
              <a:spAutoFit/>
            </a:bodyPr>
            <a:lstStyle/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七、</a:t>
              </a: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改造方式 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475656" y="5157192"/>
              <a:ext cx="6429420" cy="1588"/>
            </a:xfrm>
            <a:prstGeom prst="line">
              <a:avLst/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475656" y="5659660"/>
              <a:ext cx="6429420" cy="1588"/>
            </a:xfrm>
            <a:prstGeom prst="line">
              <a:avLst/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491880" y="4720092"/>
              <a:ext cx="2592288" cy="525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108000" bIns="108000" rtlCol="0" anchor="ctr" anchorCtr="0">
              <a:spAutoFit/>
            </a:bodyPr>
            <a:lstStyle/>
            <a:p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八、建设标准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91880" y="5207370"/>
              <a:ext cx="2592288" cy="525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108000" bIns="108000" rtlCol="0" anchor="ctr" anchorCtr="0">
              <a:spAutoFit/>
            </a:bodyPr>
            <a:lstStyle/>
            <a:p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九、质量标准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3171" y="11663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建设标准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菱形 6"/>
          <p:cNvSpPr/>
          <p:nvPr/>
        </p:nvSpPr>
        <p:spPr bwMode="gray">
          <a:xfrm>
            <a:off x="3354289" y="90210"/>
            <a:ext cx="633670" cy="576064"/>
          </a:xfrm>
          <a:prstGeom prst="diamond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88656" y="125021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0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zh-CN" altLang="en-US" sz="2800" b="1" cap="none" spc="0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Administrator\Downloads\危房\u=3693768432,2801329019&amp;fm=214&amp;gp=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343401" cy="2409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134003" y="3861048"/>
            <a:ext cx="4714747" cy="532842"/>
            <a:chOff x="2134003" y="3861048"/>
            <a:chExt cx="4714747" cy="532842"/>
          </a:xfrm>
        </p:grpSpPr>
        <p:sp>
          <p:nvSpPr>
            <p:cNvPr id="2" name="矩形 1"/>
            <p:cNvSpPr/>
            <p:nvPr/>
          </p:nvSpPr>
          <p:spPr>
            <a:xfrm>
              <a:off x="2134003" y="3870670"/>
              <a:ext cx="126669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一人户</a:t>
              </a:r>
              <a:endParaRPr lang="zh-CN" alt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3" name="燕尾形箭头 2"/>
            <p:cNvSpPr/>
            <p:nvPr/>
          </p:nvSpPr>
          <p:spPr bwMode="gray">
            <a:xfrm>
              <a:off x="3575678" y="3861048"/>
              <a:ext cx="792088" cy="523220"/>
            </a:xfrm>
            <a:prstGeom prst="notchedRightArrow">
              <a:avLst/>
            </a:prstGeom>
            <a:gradFill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0" scaled="1"/>
            </a:gradFill>
            <a:ln>
              <a:solidFill>
                <a:schemeClr val="accent6">
                  <a:lumMod val="50000"/>
                </a:schemeClr>
              </a:solidFill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64764" y="3870670"/>
              <a:ext cx="2383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zh-CN" altLang="en-US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不超过</a:t>
              </a:r>
              <a:r>
                <a:rPr lang="en-US" altLang="zh-CN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40</a:t>
              </a:r>
              <a:r>
                <a:rPr lang="zh-CN" altLang="en-US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平方米</a:t>
              </a:r>
              <a:endParaRPr lang="zh-CN" alt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20413" y="4552342"/>
            <a:ext cx="5018958" cy="532842"/>
            <a:chOff x="1520413" y="4552342"/>
            <a:chExt cx="5018958" cy="532842"/>
          </a:xfrm>
        </p:grpSpPr>
        <p:sp>
          <p:nvSpPr>
            <p:cNvPr id="31" name="矩形 30"/>
            <p:cNvSpPr/>
            <p:nvPr/>
          </p:nvSpPr>
          <p:spPr>
            <a:xfrm>
              <a:off x="1520413" y="4561964"/>
              <a:ext cx="182774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每增加</a:t>
              </a:r>
              <a:r>
                <a:rPr lang="en-US" altLang="zh-CN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</a:t>
              </a:r>
              <a:r>
                <a:rPr lang="zh-CN" alt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人</a:t>
              </a:r>
              <a:endParaRPr lang="zh-CN" alt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43" name="燕尾形箭头 42"/>
            <p:cNvSpPr/>
            <p:nvPr/>
          </p:nvSpPr>
          <p:spPr bwMode="gray">
            <a:xfrm>
              <a:off x="3575678" y="4552342"/>
              <a:ext cx="792088" cy="523220"/>
            </a:xfrm>
            <a:prstGeom prst="notchedRightArrow">
              <a:avLst/>
            </a:prstGeom>
            <a:gradFill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0" scaled="1"/>
            </a:gradFill>
            <a:ln>
              <a:solidFill>
                <a:schemeClr val="accent6">
                  <a:lumMod val="50000"/>
                </a:schemeClr>
              </a:solidFill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64764" y="4561964"/>
              <a:ext cx="20746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zh-CN" altLang="en-US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增加</a:t>
              </a:r>
              <a:r>
                <a:rPr lang="en-US" altLang="zh-CN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20</a:t>
              </a:r>
              <a:r>
                <a:rPr lang="zh-CN" altLang="en-US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平方米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693244" y="5272422"/>
            <a:ext cx="5327028" cy="532842"/>
            <a:chOff x="1693244" y="5272422"/>
            <a:chExt cx="5327028" cy="532842"/>
          </a:xfrm>
        </p:grpSpPr>
        <p:sp>
          <p:nvSpPr>
            <p:cNvPr id="45" name="矩形 44"/>
            <p:cNvSpPr/>
            <p:nvPr/>
          </p:nvSpPr>
          <p:spPr>
            <a:xfrm>
              <a:off x="1693244" y="5282044"/>
              <a:ext cx="162736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每</a:t>
              </a:r>
              <a:r>
                <a:rPr lang="zh-CN" altLang="en-US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户</a:t>
              </a:r>
              <a:r>
                <a:rPr lang="zh-CN" alt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家庭</a:t>
              </a:r>
              <a:endParaRPr lang="zh-CN" alt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46" name="燕尾形箭头 45"/>
            <p:cNvSpPr/>
            <p:nvPr/>
          </p:nvSpPr>
          <p:spPr bwMode="gray">
            <a:xfrm>
              <a:off x="3575678" y="5272422"/>
              <a:ext cx="792088" cy="523220"/>
            </a:xfrm>
            <a:prstGeom prst="notchedRightArrow">
              <a:avLst/>
            </a:prstGeom>
            <a:gradFill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0" scaled="1"/>
            </a:gradFill>
            <a:ln>
              <a:solidFill>
                <a:schemeClr val="accent6">
                  <a:lumMod val="50000"/>
                </a:schemeClr>
              </a:solidFill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64764" y="5282044"/>
              <a:ext cx="25555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zh-CN" altLang="en-US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不超过</a:t>
              </a:r>
              <a:r>
                <a:rPr lang="en-US" altLang="zh-CN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100</a:t>
              </a:r>
              <a:r>
                <a:rPr lang="zh-CN" altLang="en-US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平方米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962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\桌面\未标题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708" y="1571612"/>
            <a:ext cx="5643602" cy="234951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15182" y="3857628"/>
            <a:ext cx="6557280" cy="35719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70906" y="2985858"/>
            <a:ext cx="468651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36575" indent="-536575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r>
              <a:rPr lang="zh-CN" altLang="en-US" sz="4000" b="1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九</a:t>
            </a:r>
            <a:r>
              <a:rPr lang="zh-CN" altLang="en-US" sz="4000" b="1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4000" b="1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质量标准</a:t>
            </a:r>
          </a:p>
          <a:p>
            <a:pPr marL="536575" indent="-536575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endParaRPr lang="zh-CN" altLang="en-US" sz="4000" b="1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F:\素材\设计工作类\设计素材\图标\图标矢量\水晶图标 01\各种文件夹\200608231234491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554" y="2857496"/>
            <a:ext cx="1571636" cy="1500198"/>
          </a:xfrm>
          <a:prstGeom prst="rect">
            <a:avLst/>
          </a:prstGeom>
          <a:noFill/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380312" y="487705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itchFamily="34" charset="-122"/>
                <a:ea typeface="微软雅黑" pitchFamily="34" charset="-122"/>
              </a:rPr>
              <a:t>义乌市规划管理处</a:t>
            </a:r>
            <a:endParaRPr lang="zh-CN" altLang="en-US" sz="1200" b="1" dirty="0">
              <a:solidFill>
                <a:schemeClr val="accent3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60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3171" y="11663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质量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标准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菱形 6"/>
          <p:cNvSpPr/>
          <p:nvPr/>
        </p:nvSpPr>
        <p:spPr bwMode="gray">
          <a:xfrm>
            <a:off x="3354289" y="90210"/>
            <a:ext cx="633670" cy="576064"/>
          </a:xfrm>
          <a:prstGeom prst="diamond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88656" y="125021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0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zh-CN" altLang="en-US" sz="2800" b="1" cap="none" spc="0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矩形 45"/>
          <p:cNvSpPr>
            <a:spLocks noChangeArrowheads="1"/>
          </p:cNvSpPr>
          <p:nvPr/>
        </p:nvSpPr>
        <p:spPr bwMode="auto">
          <a:xfrm>
            <a:off x="2843809" y="1060470"/>
            <a:ext cx="2808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ea typeface="宋体" charset="-122"/>
              </a:rPr>
              <a:t>基本的质量标准</a:t>
            </a:r>
          </a:p>
        </p:txBody>
      </p:sp>
      <p:sp>
        <p:nvSpPr>
          <p:cNvPr id="29" name="矩形 46"/>
          <p:cNvSpPr>
            <a:spLocks noChangeArrowheads="1"/>
          </p:cNvSpPr>
          <p:nvPr/>
        </p:nvSpPr>
        <p:spPr bwMode="auto">
          <a:xfrm>
            <a:off x="3491880" y="2113692"/>
            <a:ext cx="4841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ea typeface="宋体" charset="-122"/>
              </a:rPr>
              <a:t>基本的结构设计</a:t>
            </a: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073525" y="3284984"/>
            <a:ext cx="36668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accent1">
                    <a:lumMod val="50000"/>
                  </a:schemeClr>
                </a:solidFill>
              </a:rPr>
              <a:t>基本的建筑工匠管理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ea typeface="宋体" charset="-122"/>
            </a:endParaRPr>
          </a:p>
        </p:txBody>
      </p:sp>
      <p:sp>
        <p:nvSpPr>
          <p:cNvPr id="31" name="矩形 48"/>
          <p:cNvSpPr>
            <a:spLocks noChangeArrowheads="1"/>
          </p:cNvSpPr>
          <p:nvPr/>
        </p:nvSpPr>
        <p:spPr bwMode="auto">
          <a:xfrm>
            <a:off x="4282239" y="4552478"/>
            <a:ext cx="2882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ea typeface="宋体" charset="-122"/>
              </a:rPr>
              <a:t>基本的质量检查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19672" y="1027809"/>
            <a:ext cx="1093225" cy="2257176"/>
            <a:chOff x="1619672" y="1027809"/>
            <a:chExt cx="1093225" cy="2257176"/>
          </a:xfrm>
        </p:grpSpPr>
        <p:sp>
          <p:nvSpPr>
            <p:cNvPr id="47" name="Oval 21">
              <a:hlinkClick r:id="rId2" action="ppaction://hlinksldjump"/>
            </p:cNvPr>
            <p:cNvSpPr>
              <a:spLocks noChangeAspect="1" noChangeArrowheads="1"/>
            </p:cNvSpPr>
            <p:nvPr/>
          </p:nvSpPr>
          <p:spPr bwMode="auto">
            <a:xfrm>
              <a:off x="1812533" y="1027809"/>
              <a:ext cx="900364" cy="8295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 algn="ctr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>
              <a:outerShdw blurRad="63500" dist="38100" dir="2700000" sx="103000" sy="103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0" tIns="0" rIns="0" bIns="0" anchor="ctr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zh-CN" sz="4400" b="0" dirty="0" smtClean="0">
                  <a:ln w="18415" cmpd="sng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宋体" pitchFamily="2" charset="-122"/>
                </a:rPr>
                <a:t>1</a:t>
              </a:r>
              <a:endParaRPr lang="en-US" altLang="zh-CN" sz="4400" b="0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 flipH="1">
              <a:off x="1619672" y="1857377"/>
              <a:ext cx="528264" cy="1427608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>
              <a:outerShdw blurRad="63500" dist="38100" dir="2700000" sx="103000" sy="103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zh-CN" altLang="en-US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79710" y="2068318"/>
            <a:ext cx="1389207" cy="1432691"/>
            <a:chOff x="1979710" y="2068318"/>
            <a:chExt cx="1389207" cy="1432691"/>
          </a:xfrm>
        </p:grpSpPr>
        <p:sp>
          <p:nvSpPr>
            <p:cNvPr id="44" name="Oval 17">
              <a:hlinkClick r:id="rId3" action="ppaction://hlinksldjump"/>
            </p:cNvPr>
            <p:cNvSpPr>
              <a:spLocks noChangeAspect="1" noChangeArrowheads="1"/>
            </p:cNvSpPr>
            <p:nvPr/>
          </p:nvSpPr>
          <p:spPr bwMode="auto">
            <a:xfrm>
              <a:off x="2470549" y="2068318"/>
              <a:ext cx="898368" cy="8295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63500" dist="38100" dir="2700000" sx="103000" sy="103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0" tIns="0" rIns="0" bIns="0" anchor="ctr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zh-CN" sz="4400" b="0" dirty="0">
                  <a:ln w="18415" cmpd="sng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宋体" pitchFamily="2" charset="-122"/>
                </a:rPr>
                <a:t>2</a:t>
              </a:r>
              <a:endParaRPr lang="en-US" altLang="zh-CN" sz="4400" b="0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 flipH="1">
              <a:off x="1979710" y="2780929"/>
              <a:ext cx="680413" cy="7200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38100" dir="2700000" sx="103000" sy="103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zh-CN" altLang="en-US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47936" y="3166877"/>
            <a:ext cx="1862371" cy="829567"/>
            <a:chOff x="2147936" y="3166877"/>
            <a:chExt cx="1862371" cy="829567"/>
          </a:xfrm>
        </p:grpSpPr>
        <p:sp>
          <p:nvSpPr>
            <p:cNvPr id="45" name="Oval 18">
              <a:hlinkClick r:id="rId4" action="ppaction://hlinksldjump"/>
            </p:cNvPr>
            <p:cNvSpPr>
              <a:spLocks noChangeAspect="1" noChangeArrowheads="1"/>
            </p:cNvSpPr>
            <p:nvPr/>
          </p:nvSpPr>
          <p:spPr bwMode="auto">
            <a:xfrm>
              <a:off x="3109943" y="3166877"/>
              <a:ext cx="900364" cy="8295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8100" algn="ctr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  <a:effectLst>
              <a:outerShdw blurRad="63500" dist="38100" dir="2700000" sx="103000" sy="103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0" tIns="0" rIns="0" bIns="0" anchor="ctr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zh-CN" sz="4400" b="0" dirty="0">
                  <a:ln w="18415" cmpd="sng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宋体" pitchFamily="2" charset="-122"/>
                </a:rPr>
                <a:t>3</a:t>
              </a:r>
              <a:endParaRPr lang="en-US" altLang="zh-CN" sz="4400" b="0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 flipV="1">
              <a:off x="2147936" y="3662413"/>
              <a:ext cx="981295" cy="252361"/>
            </a:xfrm>
            <a:prstGeom prst="line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>
              <a:outerShdw blurRad="63500" dist="38100" dir="2700000" sx="103000" sy="103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zh-CN" altLang="en-US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47936" y="4313290"/>
            <a:ext cx="2064024" cy="915910"/>
            <a:chOff x="2147936" y="4313290"/>
            <a:chExt cx="2064024" cy="915910"/>
          </a:xfrm>
        </p:grpSpPr>
        <p:sp>
          <p:nvSpPr>
            <p:cNvPr id="46" name="Oval 19">
              <a:hlinkClick r:id="rId5" action="ppaction://hlinksldjump"/>
            </p:cNvPr>
            <p:cNvSpPr>
              <a:spLocks noChangeAspect="1" noChangeArrowheads="1"/>
            </p:cNvSpPr>
            <p:nvPr/>
          </p:nvSpPr>
          <p:spPr bwMode="auto">
            <a:xfrm>
              <a:off x="3311596" y="4399633"/>
              <a:ext cx="900364" cy="8295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 algn="ctr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blurRad="63500" dist="38100" dir="2700000" sx="103000" sy="103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0" tIns="0" rIns="0" bIns="0" anchor="ctr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zh-CN" sz="4400" b="0" dirty="0">
                  <a:ln w="18415" cmpd="sng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宋体" pitchFamily="2" charset="-122"/>
                </a:rPr>
                <a:t>4</a:t>
              </a:r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>
              <a:off x="2147936" y="4313290"/>
              <a:ext cx="1163660" cy="339846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blurRad="63500" dist="38100" dir="2700000" sx="103000" sy="103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zh-CN" altLang="en-US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52" name="Oval 26"/>
          <p:cNvSpPr>
            <a:spLocks noChangeAspect="1" noChangeArrowheads="1"/>
          </p:cNvSpPr>
          <p:nvPr/>
        </p:nvSpPr>
        <p:spPr bwMode="auto">
          <a:xfrm>
            <a:off x="179512" y="3155937"/>
            <a:ext cx="1968424" cy="181364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blurRad="635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zh-CN" altLang="en-US" sz="2000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宋体" pitchFamily="2" charset="-122"/>
              </a:rPr>
              <a:t>管理要求</a:t>
            </a:r>
            <a:endParaRPr lang="en-US" altLang="zh-CN" sz="2000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宋体" pitchFamily="2" charset="-122"/>
            </a:endParaRPr>
          </a:p>
          <a:p>
            <a:pPr algn="ctr">
              <a:defRPr/>
            </a:pPr>
            <a:r>
              <a:rPr lang="zh-CN" altLang="en-US" sz="2000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宋体" pitchFamily="2" charset="-122"/>
              </a:rPr>
              <a:t>“五个基本”</a:t>
            </a:r>
            <a:endParaRPr lang="zh-CN" altLang="zh-CN" sz="2000" dirty="0">
              <a:ln w="12700">
                <a:solidFill>
                  <a:srgbClr val="0000FF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宋体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83804" y="4725144"/>
            <a:ext cx="2256148" cy="1765671"/>
            <a:chOff x="1883804" y="4725144"/>
            <a:chExt cx="2256148" cy="1765671"/>
          </a:xfrm>
        </p:grpSpPr>
        <p:sp>
          <p:nvSpPr>
            <p:cNvPr id="53" name="Oval 19">
              <a:hlinkClick r:id="rId5" action="ppaction://hlinksldjump"/>
            </p:cNvPr>
            <p:cNvSpPr>
              <a:spLocks noChangeAspect="1" noChangeArrowheads="1"/>
            </p:cNvSpPr>
            <p:nvPr/>
          </p:nvSpPr>
          <p:spPr bwMode="auto">
            <a:xfrm>
              <a:off x="3239588" y="5661248"/>
              <a:ext cx="900364" cy="82956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blurRad="63500" dist="38100" dir="2700000" sx="103000" sy="103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0" tIns="0" rIns="0" bIns="0" anchor="ctr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zh-CN" sz="4400" b="0" dirty="0" smtClean="0">
                  <a:ln w="18415" cmpd="sng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宋体" pitchFamily="2" charset="-122"/>
                </a:rPr>
                <a:t>5</a:t>
              </a:r>
              <a:endParaRPr lang="en-GB" altLang="zh-CN" sz="4400" b="0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54" name="Line 25"/>
            <p:cNvSpPr>
              <a:spLocks noChangeShapeType="1"/>
            </p:cNvSpPr>
            <p:nvPr/>
          </p:nvSpPr>
          <p:spPr bwMode="auto">
            <a:xfrm>
              <a:off x="1883804" y="4725144"/>
              <a:ext cx="1355784" cy="119581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blurRad="63500" dist="38100" dir="2700000" sx="103000" sy="103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zh-CN" altLang="en-US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55" name="矩形 48"/>
          <p:cNvSpPr>
            <a:spLocks noChangeArrowheads="1"/>
          </p:cNvSpPr>
          <p:nvPr/>
        </p:nvSpPr>
        <p:spPr bwMode="auto">
          <a:xfrm>
            <a:off x="4211960" y="5814093"/>
            <a:ext cx="2882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ea typeface="宋体" charset="-122"/>
              </a:rPr>
              <a:t>基本的管理</a:t>
            </a:r>
            <a:r>
              <a:rPr lang="zh-CN" altLang="en-US" sz="2800" b="1" dirty="0" smtClean="0">
                <a:solidFill>
                  <a:schemeClr val="tx2"/>
                </a:solidFill>
                <a:ea typeface="宋体" charset="-122"/>
              </a:rPr>
              <a:t>能力</a:t>
            </a:r>
            <a:endParaRPr lang="zh-CN" altLang="en-US" sz="2800" b="1" dirty="0">
              <a:solidFill>
                <a:schemeClr val="tx2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97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3171" y="11663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质量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标准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菱形 6"/>
          <p:cNvSpPr/>
          <p:nvPr/>
        </p:nvSpPr>
        <p:spPr bwMode="gray">
          <a:xfrm>
            <a:off x="3354289" y="90210"/>
            <a:ext cx="633670" cy="576064"/>
          </a:xfrm>
          <a:prstGeom prst="diamond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88656" y="125021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0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zh-CN" altLang="en-US" sz="2800" b="1" cap="none" spc="0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Users\Administrator\Downloads\危房\84eedb5f-94e8-44d3-a3a4-29c05d74afe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14" y="836712"/>
            <a:ext cx="523875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573016"/>
            <a:ext cx="432048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、选址</a:t>
            </a:r>
            <a:r>
              <a:rPr lang="zh-CN" altLang="en-US" dirty="0"/>
              <a:t>安全，地基坚实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4077072"/>
            <a:ext cx="439248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zh-CN" dirty="0" smtClean="0"/>
              <a:t>基础</a:t>
            </a:r>
            <a:r>
              <a:rPr lang="zh-CN" altLang="zh-CN" dirty="0"/>
              <a:t>牢靠，结构稳定，强度满足要求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4588666"/>
            <a:ext cx="446449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zh-CN" dirty="0" smtClean="0"/>
              <a:t>抗震</a:t>
            </a:r>
            <a:r>
              <a:rPr lang="zh-CN" altLang="zh-CN" dirty="0"/>
              <a:t>构造措施齐全、符合规定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5101962"/>
            <a:ext cx="492955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zh-CN" dirty="0" smtClean="0"/>
              <a:t>围护结构</a:t>
            </a:r>
            <a:r>
              <a:rPr lang="zh-CN" altLang="zh-CN" dirty="0"/>
              <a:t>和非结构构件与主体结构连接牢固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5651956"/>
            <a:ext cx="496855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</a:t>
            </a:r>
            <a:r>
              <a:rPr lang="zh-CN" altLang="zh-CN" dirty="0" smtClean="0"/>
              <a:t>建筑材料</a:t>
            </a:r>
            <a:r>
              <a:rPr lang="zh-CN" altLang="zh-CN" dirty="0"/>
              <a:t>质量合格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6165304"/>
            <a:ext cx="48245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、</a:t>
            </a:r>
            <a:r>
              <a:rPr lang="zh-CN" altLang="zh-CN" dirty="0" smtClean="0"/>
              <a:t>施工</a:t>
            </a:r>
            <a:r>
              <a:rPr lang="zh-CN" altLang="zh-CN" dirty="0"/>
              <a:t>操作规范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8375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Documents and Settings\Admin\桌面\未标题-2.png"/>
          <p:cNvPicPr>
            <a:picLocks noChangeAspect="1" noChangeArrowheads="1"/>
          </p:cNvPicPr>
          <p:nvPr/>
        </p:nvPicPr>
        <p:blipFill>
          <a:blip r:embed="rId2" cstate="print"/>
          <a:srcRect b="1786"/>
          <a:stretch>
            <a:fillRect/>
          </a:stretch>
        </p:blipFill>
        <p:spPr bwMode="auto">
          <a:xfrm>
            <a:off x="-71469" y="2643182"/>
            <a:ext cx="9215470" cy="4214818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000232" y="2285992"/>
            <a:ext cx="5643570" cy="1296913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谢  谢！</a:t>
            </a:r>
            <a:endParaRPr lang="zh-CN" alt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428728" y="6068216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380312" y="487705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itchFamily="34" charset="-122"/>
                <a:ea typeface="微软雅黑" pitchFamily="34" charset="-122"/>
              </a:rPr>
              <a:t>义乌市规划管理处</a:t>
            </a:r>
            <a:endParaRPr lang="zh-CN" altLang="en-US" sz="1200" b="1" dirty="0">
              <a:solidFill>
                <a:schemeClr val="accent3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\桌面\未标题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708" y="1571612"/>
            <a:ext cx="5643602" cy="234951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15182" y="3857628"/>
            <a:ext cx="6557280" cy="35719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70906" y="2985858"/>
            <a:ext cx="5185470" cy="9069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36575" indent="-536575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r>
              <a:rPr lang="zh-CN" altLang="en-US" sz="4000" b="1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4000" b="1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4000" b="1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政</a:t>
            </a:r>
            <a:r>
              <a:rPr lang="zh-CN" altLang="en-US" sz="4000" b="1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策制定的背景</a:t>
            </a:r>
            <a:endParaRPr lang="zh-CN" altLang="en-US" sz="4000" b="1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F:\素材\设计工作类\设计素材\图标\图标矢量\水晶图标 01\各种文件夹\200608231234491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554" y="2857496"/>
            <a:ext cx="1571636" cy="1500198"/>
          </a:xfrm>
          <a:prstGeom prst="rect">
            <a:avLst/>
          </a:prstGeom>
          <a:noFill/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380312" y="487705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itchFamily="34" charset="-122"/>
                <a:ea typeface="微软雅黑" pitchFamily="34" charset="-122"/>
              </a:rPr>
              <a:t>义乌市规划管理处</a:t>
            </a:r>
            <a:endParaRPr lang="zh-CN" altLang="en-US" sz="1200" b="1" dirty="0">
              <a:solidFill>
                <a:schemeClr val="accent3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4658" y="11663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政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策制定的</a:t>
            </a: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背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景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菱形 4"/>
          <p:cNvSpPr/>
          <p:nvPr/>
        </p:nvSpPr>
        <p:spPr bwMode="gray">
          <a:xfrm>
            <a:off x="2555776" y="90210"/>
            <a:ext cx="633670" cy="576064"/>
          </a:xfrm>
          <a:prstGeom prst="diamond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rtlCol="0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73365" y="116632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r>
              <a:rPr lang="en-US" altLang="zh-CN" sz="2800" b="1" cap="none" spc="0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zh-CN" altLang="en-US" sz="2800" b="1" cap="none" spc="0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Administrator\Downloads\危房\timg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9984"/>
            <a:ext cx="4665491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横卷形 2"/>
          <p:cNvSpPr/>
          <p:nvPr/>
        </p:nvSpPr>
        <p:spPr bwMode="gray">
          <a:xfrm>
            <a:off x="611560" y="836712"/>
            <a:ext cx="7416824" cy="2376264"/>
          </a:xfrm>
          <a:prstGeom prst="horizontalScroll">
            <a:avLst/>
          </a:prstGeom>
          <a:gradFill rotWithShape="1">
            <a:gsLst>
              <a:gs pos="91267">
                <a:srgbClr val="FFF4D1"/>
              </a:gs>
              <a:gs pos="7100">
                <a:srgbClr val="FFF3CD"/>
              </a:gs>
              <a:gs pos="0">
                <a:srgbClr val="FFC000"/>
              </a:gs>
              <a:gs pos="100000">
                <a:srgbClr val="FFC000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square" rtlCol="0" anchor="ctr"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    为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进一步完善我市的社会</a:t>
            </a:r>
            <a:r>
              <a:rPr lang="zh-CN" altLang="en-US" b="1" i="1" dirty="0">
                <a:latin typeface="微软雅黑" pitchFamily="34" charset="-122"/>
                <a:ea typeface="微软雅黑" pitchFamily="34" charset="-122"/>
              </a:rPr>
              <a:t>救助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体系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逐步解决</a:t>
            </a:r>
            <a:r>
              <a:rPr lang="zh-CN" altLang="en-US" b="1" i="1" dirty="0">
                <a:latin typeface="微软雅黑" pitchFamily="34" charset="-122"/>
                <a:ea typeface="微软雅黑" pitchFamily="34" charset="-122"/>
              </a:rPr>
              <a:t>农村困难群众住房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改善农村困难家庭居住条件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根据省市有关规定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结合我市实际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特制定本</a:t>
            </a:r>
            <a:r>
              <a:rPr lang="zh-CN" altLang="en-US" b="1" i="1" dirty="0">
                <a:latin typeface="微软雅黑" pitchFamily="34" charset="-122"/>
                <a:ea typeface="微软雅黑" pitchFamily="34" charset="-122"/>
              </a:rPr>
              <a:t>办法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\桌面\未标题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708" y="1571612"/>
            <a:ext cx="5643602" cy="234951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15182" y="3857628"/>
            <a:ext cx="6557280" cy="35719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70906" y="2985858"/>
            <a:ext cx="518547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36575" indent="-536575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r>
              <a:rPr lang="zh-CN" altLang="en-US" sz="4000" b="1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sz="4000" b="1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、补助对象</a:t>
            </a:r>
            <a:endParaRPr lang="zh-CN" altLang="en-US" sz="4000" b="1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F:\素材\设计工作类\设计素材\图标\图标矢量\水晶图标 01\各种文件夹\200608231234491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554" y="2857496"/>
            <a:ext cx="1571636" cy="1500198"/>
          </a:xfrm>
          <a:prstGeom prst="rect">
            <a:avLst/>
          </a:prstGeom>
          <a:noFill/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380312" y="487705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itchFamily="34" charset="-122"/>
                <a:ea typeface="微软雅黑" pitchFamily="34" charset="-122"/>
              </a:rPr>
              <a:t>义乌市规划管理处</a:t>
            </a:r>
            <a:endParaRPr lang="zh-CN" altLang="en-US" sz="1200" b="1" dirty="0">
              <a:solidFill>
                <a:schemeClr val="accent3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880722" y="11663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补助对象</a:t>
            </a:r>
          </a:p>
        </p:txBody>
      </p:sp>
      <p:sp>
        <p:nvSpPr>
          <p:cNvPr id="20" name="菱形 19"/>
          <p:cNvSpPr/>
          <p:nvPr/>
        </p:nvSpPr>
        <p:spPr bwMode="gray">
          <a:xfrm>
            <a:off x="3131840" y="90210"/>
            <a:ext cx="633670" cy="576064"/>
          </a:xfrm>
          <a:prstGeom prst="diamond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49429" y="116632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0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zh-CN" altLang="en-US" sz="2800" b="1" cap="none" spc="0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Administrator\Downloads\危房\危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42" y="2215185"/>
            <a:ext cx="3024336" cy="1728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611560" y="4005065"/>
            <a:ext cx="3935413" cy="2162221"/>
            <a:chOff x="611560" y="4005065"/>
            <a:chExt cx="3935413" cy="2162221"/>
          </a:xfrm>
        </p:grpSpPr>
        <p:sp>
          <p:nvSpPr>
            <p:cNvPr id="24" name="_s1029"/>
            <p:cNvSpPr>
              <a:spLocks noChangeArrowheads="1"/>
            </p:cNvSpPr>
            <p:nvPr/>
          </p:nvSpPr>
          <p:spPr bwMode="auto">
            <a:xfrm>
              <a:off x="611560" y="4799134"/>
              <a:ext cx="1463447" cy="1368152"/>
            </a:xfrm>
            <a:prstGeom prst="roundRect">
              <a:avLst>
                <a:gd name="adj" fmla="val 16667"/>
              </a:avLst>
            </a:prstGeom>
            <a:solidFill>
              <a:srgbClr val="6B8BDB"/>
            </a:solidFill>
            <a:ln w="9525">
              <a:solidFill>
                <a:srgbClr val="6B8BDB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低保户</a:t>
              </a:r>
            </a:p>
          </p:txBody>
        </p:sp>
        <p:cxnSp>
          <p:nvCxnSpPr>
            <p:cNvPr id="26" name="_s1030"/>
            <p:cNvCxnSpPr>
              <a:cxnSpLocks noChangeShapeType="1"/>
            </p:cNvCxnSpPr>
            <p:nvPr/>
          </p:nvCxnSpPr>
          <p:spPr bwMode="auto">
            <a:xfrm rot="16200000">
              <a:off x="2619501" y="2871661"/>
              <a:ext cx="794068" cy="3060876"/>
            </a:xfrm>
            <a:prstGeom prst="bentConnector3">
              <a:avLst>
                <a:gd name="adj1" fmla="val 40000"/>
              </a:avLst>
            </a:prstGeom>
            <a:noFill/>
            <a:ln w="28575">
              <a:solidFill>
                <a:srgbClr val="8FACE8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组合 12"/>
          <p:cNvGrpSpPr/>
          <p:nvPr/>
        </p:nvGrpSpPr>
        <p:grpSpPr>
          <a:xfrm>
            <a:off x="2652144" y="4005065"/>
            <a:ext cx="1894829" cy="2162221"/>
            <a:chOff x="2652144" y="4005065"/>
            <a:chExt cx="1894829" cy="2162221"/>
          </a:xfrm>
        </p:grpSpPr>
        <p:sp>
          <p:nvSpPr>
            <p:cNvPr id="32" name="_s1031"/>
            <p:cNvSpPr>
              <a:spLocks noChangeArrowheads="1"/>
            </p:cNvSpPr>
            <p:nvPr/>
          </p:nvSpPr>
          <p:spPr bwMode="auto">
            <a:xfrm>
              <a:off x="2652144" y="4799134"/>
              <a:ext cx="1463447" cy="1368152"/>
            </a:xfrm>
            <a:prstGeom prst="roundRect">
              <a:avLst>
                <a:gd name="adj" fmla="val 16667"/>
              </a:avLst>
            </a:prstGeom>
            <a:solidFill>
              <a:srgbClr val="6B8BDB"/>
            </a:solidFill>
            <a:ln w="9525">
              <a:solidFill>
                <a:srgbClr val="6B8BDB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农村分散供养特困人员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3" name="_s1032"/>
            <p:cNvCxnSpPr>
              <a:cxnSpLocks noChangeShapeType="1"/>
            </p:cNvCxnSpPr>
            <p:nvPr/>
          </p:nvCxnSpPr>
          <p:spPr bwMode="auto">
            <a:xfrm rot="16200000">
              <a:off x="3639793" y="3891953"/>
              <a:ext cx="794068" cy="1020292"/>
            </a:xfrm>
            <a:prstGeom prst="bentConnector3">
              <a:avLst>
                <a:gd name="adj1" fmla="val 40000"/>
              </a:avLst>
            </a:prstGeom>
            <a:noFill/>
            <a:ln w="28575">
              <a:solidFill>
                <a:srgbClr val="8FACE8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组合 13"/>
          <p:cNvGrpSpPr/>
          <p:nvPr/>
        </p:nvGrpSpPr>
        <p:grpSpPr>
          <a:xfrm>
            <a:off x="4546973" y="4005065"/>
            <a:ext cx="1609203" cy="2162221"/>
            <a:chOff x="4546973" y="4005065"/>
            <a:chExt cx="1609203" cy="2162221"/>
          </a:xfrm>
        </p:grpSpPr>
        <p:sp>
          <p:nvSpPr>
            <p:cNvPr id="34" name="_s1033"/>
            <p:cNvSpPr>
              <a:spLocks noChangeArrowheads="1"/>
            </p:cNvSpPr>
            <p:nvPr/>
          </p:nvSpPr>
          <p:spPr bwMode="auto">
            <a:xfrm>
              <a:off x="4692729" y="4799134"/>
              <a:ext cx="1463447" cy="1368152"/>
            </a:xfrm>
            <a:prstGeom prst="roundRect">
              <a:avLst>
                <a:gd name="adj" fmla="val 16667"/>
              </a:avLst>
            </a:prstGeom>
            <a:solidFill>
              <a:srgbClr val="6B8BDB"/>
            </a:solidFill>
            <a:ln w="9525">
              <a:solidFill>
                <a:srgbClr val="6B8BDB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贫困残疾人家庭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5" name="_s1034"/>
            <p:cNvCxnSpPr>
              <a:cxnSpLocks noChangeShapeType="1"/>
            </p:cNvCxnSpPr>
            <p:nvPr/>
          </p:nvCxnSpPr>
          <p:spPr bwMode="auto">
            <a:xfrm rot="5400000" flipH="1">
              <a:off x="4660085" y="3891953"/>
              <a:ext cx="794068" cy="1020292"/>
            </a:xfrm>
            <a:prstGeom prst="bentConnector3">
              <a:avLst>
                <a:gd name="adj1" fmla="val 40000"/>
              </a:avLst>
            </a:prstGeom>
            <a:noFill/>
            <a:ln w="28575">
              <a:solidFill>
                <a:srgbClr val="8FACE8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组合 14"/>
          <p:cNvGrpSpPr/>
          <p:nvPr/>
        </p:nvGrpSpPr>
        <p:grpSpPr>
          <a:xfrm>
            <a:off x="4546973" y="4005065"/>
            <a:ext cx="3649787" cy="2162221"/>
            <a:chOff x="4546973" y="4005065"/>
            <a:chExt cx="3649787" cy="2162221"/>
          </a:xfrm>
        </p:grpSpPr>
        <p:sp>
          <p:nvSpPr>
            <p:cNvPr id="36" name="_s1035"/>
            <p:cNvSpPr>
              <a:spLocks noChangeArrowheads="1"/>
            </p:cNvSpPr>
            <p:nvPr/>
          </p:nvSpPr>
          <p:spPr bwMode="auto">
            <a:xfrm>
              <a:off x="6733313" y="4799134"/>
              <a:ext cx="1463447" cy="1368152"/>
            </a:xfrm>
            <a:prstGeom prst="roundRect">
              <a:avLst>
                <a:gd name="adj" fmla="val 16667"/>
              </a:avLst>
            </a:prstGeom>
            <a:solidFill>
              <a:srgbClr val="6B8BDB"/>
            </a:solidFill>
            <a:ln w="9525">
              <a:solidFill>
                <a:srgbClr val="6B8BDB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低保边缘户等县级以上政府规定的困难家庭</a:t>
              </a:r>
              <a:endPara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_s1036"/>
            <p:cNvCxnSpPr>
              <a:cxnSpLocks noChangeShapeType="1"/>
            </p:cNvCxnSpPr>
            <p:nvPr/>
          </p:nvCxnSpPr>
          <p:spPr bwMode="auto">
            <a:xfrm rot="5400000" flipH="1">
              <a:off x="5680377" y="2871661"/>
              <a:ext cx="794068" cy="3060876"/>
            </a:xfrm>
            <a:prstGeom prst="bentConnector3">
              <a:avLst>
                <a:gd name="adj1" fmla="val 40000"/>
              </a:avLst>
            </a:prstGeom>
            <a:noFill/>
            <a:ln w="28575">
              <a:solidFill>
                <a:srgbClr val="8FACE8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" name="圆柱形 37"/>
          <p:cNvSpPr/>
          <p:nvPr/>
        </p:nvSpPr>
        <p:spPr bwMode="gray">
          <a:xfrm>
            <a:off x="3577348" y="1011744"/>
            <a:ext cx="1845287" cy="977096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altLang="zh-CN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zh-CN" altLang="en-US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危房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下箭头 5"/>
          <p:cNvSpPr/>
          <p:nvPr/>
        </p:nvSpPr>
        <p:spPr bwMode="gray">
          <a:xfrm rot="16200000">
            <a:off x="5693311" y="1158254"/>
            <a:ext cx="740576" cy="684076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  <a:effectLst/>
          <a:extLst/>
        </p:spPr>
        <p:txBody>
          <a:bodyPr wrap="none" rtlCol="0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39" name="圆角矩形 38"/>
          <p:cNvSpPr/>
          <p:nvPr/>
        </p:nvSpPr>
        <p:spPr bwMode="gray">
          <a:xfrm>
            <a:off x="6489147" y="840253"/>
            <a:ext cx="1759041" cy="1320077"/>
          </a:xfrm>
          <a:prstGeom prst="roundRect">
            <a:avLst>
              <a:gd name="adj" fmla="val 7006"/>
            </a:avLst>
          </a:prstGeom>
          <a:noFill/>
          <a:ln w="22225">
            <a:solidFill>
              <a:schemeClr val="accent6">
                <a:lumMod val="50000"/>
              </a:schemeClr>
            </a:solidFill>
          </a:ln>
          <a:effectLst/>
          <a:extLst/>
        </p:spPr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居住在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、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级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危房中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低收入家庭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虚尾箭头 8"/>
          <p:cNvSpPr/>
          <p:nvPr/>
        </p:nvSpPr>
        <p:spPr bwMode="gray">
          <a:xfrm rot="5400000">
            <a:off x="4330948" y="3989937"/>
            <a:ext cx="432048" cy="489965"/>
          </a:xfrm>
          <a:prstGeom prst="stripedRightArrow">
            <a:avLst/>
          </a:prstGeom>
          <a:gradFill rotWithShape="1">
            <a:gsLst>
              <a:gs pos="100000">
                <a:schemeClr val="accent2"/>
              </a:gs>
              <a:gs pos="0">
                <a:schemeClr val="accent2">
                  <a:gamma/>
                  <a:tint val="5451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" grpId="0" animBg="1"/>
      <p:bldP spid="39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376666" y="116632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补助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对象确定原则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菱形 19"/>
          <p:cNvSpPr/>
          <p:nvPr/>
        </p:nvSpPr>
        <p:spPr bwMode="gray">
          <a:xfrm>
            <a:off x="2627784" y="90210"/>
            <a:ext cx="633670" cy="576064"/>
          </a:xfrm>
          <a:prstGeom prst="diamond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36984" y="116632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0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zh-CN" altLang="en-US" sz="2800" b="1" cap="none" spc="0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组合 56"/>
          <p:cNvGrpSpPr>
            <a:grpSpLocks/>
          </p:cNvGrpSpPr>
          <p:nvPr/>
        </p:nvGrpSpPr>
        <p:grpSpPr bwMode="auto">
          <a:xfrm>
            <a:off x="1539733" y="1772816"/>
            <a:ext cx="1608138" cy="1608138"/>
            <a:chOff x="1073597" y="2502501"/>
            <a:chExt cx="1607556" cy="1607556"/>
          </a:xfrm>
        </p:grpSpPr>
        <p:sp>
          <p:nvSpPr>
            <p:cNvPr id="22" name="Oval 10"/>
            <p:cNvSpPr>
              <a:spLocks noChangeArrowheads="1"/>
            </p:cNvSpPr>
            <p:nvPr/>
          </p:nvSpPr>
          <p:spPr bwMode="gray">
            <a:xfrm>
              <a:off x="1073597" y="2502501"/>
              <a:ext cx="1607556" cy="16075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gray">
            <a:xfrm>
              <a:off x="1073597" y="2502501"/>
              <a:ext cx="1607556" cy="16075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gray">
            <a:xfrm>
              <a:off x="1178334" y="2607238"/>
              <a:ext cx="1398082" cy="139808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gray">
            <a:xfrm>
              <a:off x="1179922" y="2610412"/>
              <a:ext cx="1398081" cy="139649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1248408" y="2677312"/>
              <a:ext cx="1257933" cy="125793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>
                <a:ea typeface="宋体" charset="-122"/>
              </a:endParaRPr>
            </a:p>
          </p:txBody>
        </p:sp>
        <p:grpSp>
          <p:nvGrpSpPr>
            <p:cNvPr id="29" name="Group 15"/>
            <p:cNvGrpSpPr>
              <a:grpSpLocks/>
            </p:cNvGrpSpPr>
            <p:nvPr/>
          </p:nvGrpSpPr>
          <p:grpSpPr bwMode="auto">
            <a:xfrm>
              <a:off x="1268488" y="2696211"/>
              <a:ext cx="1217773" cy="1217774"/>
              <a:chOff x="4166" y="1706"/>
              <a:chExt cx="1252" cy="1252"/>
            </a:xfrm>
          </p:grpSpPr>
          <p:sp>
            <p:nvSpPr>
              <p:cNvPr id="31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1484493" y="3101613"/>
              <a:ext cx="799930" cy="4614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公开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3" name="组合 57"/>
          <p:cNvGrpSpPr>
            <a:grpSpLocks/>
          </p:cNvGrpSpPr>
          <p:nvPr/>
        </p:nvGrpSpPr>
        <p:grpSpPr bwMode="auto">
          <a:xfrm>
            <a:off x="3147871" y="1777579"/>
            <a:ext cx="2036762" cy="1608137"/>
            <a:chOff x="2681153" y="2507226"/>
            <a:chExt cx="2036315" cy="1607556"/>
          </a:xfrm>
        </p:grpSpPr>
        <p:sp>
          <p:nvSpPr>
            <p:cNvPr id="44" name="AutoShape 3"/>
            <p:cNvSpPr>
              <a:spLocks noChangeArrowheads="1"/>
            </p:cNvSpPr>
            <p:nvPr/>
          </p:nvSpPr>
          <p:spPr bwMode="gray">
            <a:xfrm>
              <a:off x="2681153" y="3095975"/>
              <a:ext cx="376154" cy="430058"/>
            </a:xfrm>
            <a:prstGeom prst="chevron">
              <a:avLst>
                <a:gd name="adj" fmla="val 52514"/>
              </a:avLst>
            </a:prstGeom>
            <a:gradFill rotWithShape="1">
              <a:gsLst>
                <a:gs pos="0">
                  <a:schemeClr val="accent1">
                    <a:gamma/>
                    <a:tint val="42353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5" name="Oval 20"/>
            <p:cNvSpPr>
              <a:spLocks noChangeArrowheads="1"/>
            </p:cNvSpPr>
            <p:nvPr/>
          </p:nvSpPr>
          <p:spPr bwMode="gray">
            <a:xfrm>
              <a:off x="3109684" y="2507226"/>
              <a:ext cx="1607784" cy="16075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6" name="Oval 21"/>
            <p:cNvSpPr>
              <a:spLocks noChangeArrowheads="1"/>
            </p:cNvSpPr>
            <p:nvPr/>
          </p:nvSpPr>
          <p:spPr bwMode="gray">
            <a:xfrm>
              <a:off x="3109684" y="2507226"/>
              <a:ext cx="1607784" cy="16075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7" name="Oval 22"/>
            <p:cNvSpPr>
              <a:spLocks noChangeArrowheads="1"/>
            </p:cNvSpPr>
            <p:nvPr/>
          </p:nvSpPr>
          <p:spPr bwMode="gray">
            <a:xfrm>
              <a:off x="3214436" y="2611963"/>
              <a:ext cx="1398280" cy="139808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gray">
            <a:xfrm>
              <a:off x="3216023" y="2615137"/>
              <a:ext cx="1398281" cy="139649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9" name="Oval 24"/>
            <p:cNvSpPr>
              <a:spLocks noChangeArrowheads="1"/>
            </p:cNvSpPr>
            <p:nvPr/>
          </p:nvSpPr>
          <p:spPr bwMode="gray">
            <a:xfrm>
              <a:off x="3284724" y="2682037"/>
              <a:ext cx="1257933" cy="125793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>
                <a:ea typeface="宋体" charset="-122"/>
              </a:endParaRPr>
            </a:p>
          </p:txBody>
        </p:sp>
        <p:grpSp>
          <p:nvGrpSpPr>
            <p:cNvPr id="50" name="Group 25"/>
            <p:cNvGrpSpPr>
              <a:grpSpLocks/>
            </p:cNvGrpSpPr>
            <p:nvPr/>
          </p:nvGrpSpPr>
          <p:grpSpPr bwMode="auto">
            <a:xfrm>
              <a:off x="3304804" y="2696211"/>
              <a:ext cx="1217773" cy="1217774"/>
              <a:chOff x="4166" y="1706"/>
              <a:chExt cx="1252" cy="1252"/>
            </a:xfrm>
          </p:grpSpPr>
          <p:sp>
            <p:nvSpPr>
              <p:cNvPr id="52" name="Oval 2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3" name="Oval 2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4" name="Oval 2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5" name="Oval 2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51" name="Text Box 39"/>
            <p:cNvSpPr txBox="1">
              <a:spLocks noChangeArrowheads="1"/>
            </p:cNvSpPr>
            <p:nvPr/>
          </p:nvSpPr>
          <p:spPr bwMode="gray">
            <a:xfrm>
              <a:off x="3541781" y="3105371"/>
              <a:ext cx="800044" cy="4614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公平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6" name="组合 58"/>
          <p:cNvGrpSpPr>
            <a:grpSpLocks/>
          </p:cNvGrpSpPr>
          <p:nvPr/>
        </p:nvGrpSpPr>
        <p:grpSpPr bwMode="auto">
          <a:xfrm>
            <a:off x="5183046" y="1777579"/>
            <a:ext cx="2036762" cy="1608137"/>
            <a:chOff x="4716287" y="2507226"/>
            <a:chExt cx="2036315" cy="1607556"/>
          </a:xfrm>
        </p:grpSpPr>
        <p:sp>
          <p:nvSpPr>
            <p:cNvPr id="57" name="AutoShape 4"/>
            <p:cNvSpPr>
              <a:spLocks noChangeArrowheads="1"/>
            </p:cNvSpPr>
            <p:nvPr/>
          </p:nvSpPr>
          <p:spPr bwMode="gray">
            <a:xfrm>
              <a:off x="4716287" y="3095975"/>
              <a:ext cx="376154" cy="430058"/>
            </a:xfrm>
            <a:prstGeom prst="chevron">
              <a:avLst>
                <a:gd name="adj" fmla="val 52514"/>
              </a:avLst>
            </a:pr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8" name="Oval 5"/>
            <p:cNvSpPr>
              <a:spLocks noChangeArrowheads="1"/>
            </p:cNvSpPr>
            <p:nvPr/>
          </p:nvSpPr>
          <p:spPr bwMode="gray">
            <a:xfrm>
              <a:off x="5144818" y="2507226"/>
              <a:ext cx="1607784" cy="16075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5144818" y="2507226"/>
              <a:ext cx="1607784" cy="16075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0" name="Oval 7"/>
            <p:cNvSpPr>
              <a:spLocks noChangeArrowheads="1"/>
            </p:cNvSpPr>
            <p:nvPr/>
          </p:nvSpPr>
          <p:spPr bwMode="gray">
            <a:xfrm>
              <a:off x="5249570" y="2611963"/>
              <a:ext cx="1398280" cy="13980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1" name="Oval 8"/>
            <p:cNvSpPr>
              <a:spLocks noChangeArrowheads="1"/>
            </p:cNvSpPr>
            <p:nvPr/>
          </p:nvSpPr>
          <p:spPr bwMode="gray">
            <a:xfrm>
              <a:off x="5273377" y="2619897"/>
              <a:ext cx="1398281" cy="13980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2" name="Oval 9"/>
            <p:cNvSpPr>
              <a:spLocks noChangeArrowheads="1"/>
            </p:cNvSpPr>
            <p:nvPr/>
          </p:nvSpPr>
          <p:spPr bwMode="gray">
            <a:xfrm>
              <a:off x="5325764" y="2682037"/>
              <a:ext cx="1257933" cy="125793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>
                <a:ea typeface="宋体" charset="-122"/>
              </a:endParaRPr>
            </a:p>
          </p:txBody>
        </p:sp>
        <p:grpSp>
          <p:nvGrpSpPr>
            <p:cNvPr id="63" name="Group 30"/>
            <p:cNvGrpSpPr>
              <a:grpSpLocks/>
            </p:cNvGrpSpPr>
            <p:nvPr/>
          </p:nvGrpSpPr>
          <p:grpSpPr bwMode="auto">
            <a:xfrm>
              <a:off x="5348206" y="2696211"/>
              <a:ext cx="1217773" cy="1217774"/>
              <a:chOff x="4166" y="1706"/>
              <a:chExt cx="1252" cy="1252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8" name="Oval 3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64" name="Text Box 40"/>
            <p:cNvSpPr txBox="1">
              <a:spLocks noChangeArrowheads="1"/>
            </p:cNvSpPr>
            <p:nvPr/>
          </p:nvSpPr>
          <p:spPr bwMode="gray">
            <a:xfrm>
              <a:off x="5599125" y="3105370"/>
              <a:ext cx="800044" cy="4614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公正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2" name="AutoShape 16"/>
          <p:cNvSpPr>
            <a:spLocks noChangeArrowheads="1"/>
          </p:cNvSpPr>
          <p:nvPr/>
        </p:nvSpPr>
        <p:spPr bwMode="gray">
          <a:xfrm rot="10800000">
            <a:off x="3532498" y="3573016"/>
            <a:ext cx="1752600" cy="533400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83" name="AutoShape 10"/>
          <p:cNvSpPr>
            <a:spLocks noChangeArrowheads="1"/>
          </p:cNvSpPr>
          <p:nvPr/>
        </p:nvSpPr>
        <p:spPr bwMode="auto">
          <a:xfrm>
            <a:off x="2482701" y="4282700"/>
            <a:ext cx="3798901" cy="123453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zh-CN" b="1" dirty="0" smtClean="0">
                <a:solidFill>
                  <a:srgbClr val="C00000"/>
                </a:solidFill>
              </a:rPr>
              <a:t>优先</a:t>
            </a:r>
            <a:r>
              <a:rPr lang="zh-CN" altLang="zh-CN" b="1" dirty="0">
                <a:solidFill>
                  <a:srgbClr val="C00000"/>
                </a:solidFill>
              </a:rPr>
              <a:t>帮助</a:t>
            </a:r>
            <a:r>
              <a:rPr lang="zh-CN" altLang="zh-CN" b="1" dirty="0" smtClean="0">
                <a:solidFill>
                  <a:srgbClr val="C00000"/>
                </a:solidFill>
              </a:rPr>
              <a:t>住房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zh-CN" altLang="zh-CN" b="1" dirty="0" smtClean="0">
                <a:solidFill>
                  <a:srgbClr val="C00000"/>
                </a:solidFill>
              </a:rPr>
              <a:t>最</a:t>
            </a:r>
            <a:r>
              <a:rPr lang="zh-CN" altLang="zh-CN" b="1" dirty="0">
                <a:solidFill>
                  <a:srgbClr val="C00000"/>
                </a:solidFill>
              </a:rPr>
              <a:t>危险、经济最贫困</a:t>
            </a:r>
            <a:r>
              <a:rPr lang="zh-CN" altLang="zh-CN" b="1" dirty="0" smtClean="0">
                <a:solidFill>
                  <a:srgbClr val="C00000"/>
                </a:solidFill>
              </a:rPr>
              <a:t>农户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zh-CN" altLang="zh-CN" b="1" dirty="0" smtClean="0">
                <a:solidFill>
                  <a:srgbClr val="C00000"/>
                </a:solidFill>
              </a:rPr>
              <a:t>解决</a:t>
            </a:r>
            <a:r>
              <a:rPr lang="zh-CN" altLang="zh-CN" b="1" dirty="0">
                <a:solidFill>
                  <a:srgbClr val="C00000"/>
                </a:solidFill>
              </a:rPr>
              <a:t>最基本安全住房</a:t>
            </a:r>
            <a:endParaRPr lang="zh-CN" altLang="en-US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5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\桌面\未标题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708" y="1571612"/>
            <a:ext cx="5643602" cy="234951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15182" y="3857628"/>
            <a:ext cx="6557280" cy="35719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70906" y="2985858"/>
            <a:ext cx="518547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36575" indent="-536575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r>
              <a:rPr lang="zh-CN" altLang="en-US" sz="4000" b="1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zh-CN" altLang="en-US" sz="4000" b="1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、补助流程</a:t>
            </a:r>
          </a:p>
        </p:txBody>
      </p:sp>
      <p:pic>
        <p:nvPicPr>
          <p:cNvPr id="7" name="Picture 2" descr="F:\素材\设计工作类\设计素材\图标\图标矢量\水晶图标 01\各种文件夹\200608231234491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554" y="2857496"/>
            <a:ext cx="1571636" cy="1500198"/>
          </a:xfrm>
          <a:prstGeom prst="rect">
            <a:avLst/>
          </a:prstGeom>
          <a:noFill/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380312" y="487705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itchFamily="34" charset="-122"/>
                <a:ea typeface="微软雅黑" pitchFamily="34" charset="-122"/>
              </a:rPr>
              <a:t>义乌市规划管理处</a:t>
            </a:r>
            <a:endParaRPr lang="zh-CN" altLang="en-US" sz="1200" b="1" dirty="0">
              <a:solidFill>
                <a:schemeClr val="accent3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27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4103171" y="11663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补助流程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菱形 33"/>
          <p:cNvSpPr/>
          <p:nvPr/>
        </p:nvSpPr>
        <p:spPr bwMode="gray">
          <a:xfrm>
            <a:off x="3354289" y="90210"/>
            <a:ext cx="633670" cy="576064"/>
          </a:xfrm>
          <a:prstGeom prst="diamond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471878" y="116632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0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zh-CN" altLang="en-US" sz="2800" b="1" cap="none" spc="0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79512" y="957660"/>
            <a:ext cx="1990340" cy="646331"/>
            <a:chOff x="179512" y="957660"/>
            <a:chExt cx="1990340" cy="646331"/>
          </a:xfrm>
        </p:grpSpPr>
        <p:sp>
          <p:nvSpPr>
            <p:cNvPr id="17" name="圆角矩形 16"/>
            <p:cNvSpPr/>
            <p:nvPr/>
          </p:nvSpPr>
          <p:spPr bwMode="gray">
            <a:xfrm>
              <a:off x="251520" y="980728"/>
              <a:ext cx="1918332" cy="576064"/>
            </a:xfrm>
            <a:prstGeom prst="roundRect">
              <a:avLst/>
            </a:prstGeom>
            <a:gradFill flip="none" rotWithShape="1">
              <a:gsLst>
                <a:gs pos="100000">
                  <a:schemeClr val="accent2"/>
                </a:gs>
                <a:gs pos="15000">
                  <a:schemeClr val="accent2">
                    <a:gamma/>
                    <a:tint val="54510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070C0"/>
              </a:solidFill>
            </a:ln>
            <a:effectLst/>
            <a:extLst/>
          </p:spPr>
          <p:txBody>
            <a:bodyPr wrap="none" rtlCol="0" anchor="ctr"/>
            <a:lstStyle/>
            <a:p>
              <a:pPr algn="ctr"/>
              <a:r>
                <a:rPr lang="zh-CN" altLang="en-US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</a:t>
              </a:r>
              <a:r>
                <a:rPr lang="zh-CN" altLang="en-US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救助公告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179512" y="957660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altLang="zh-CN" sz="36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  <a:endParaRPr lang="zh-CN" altLang="en-U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2169852" y="942276"/>
            <a:ext cx="4562388" cy="646331"/>
            <a:chOff x="2169852" y="942276"/>
            <a:chExt cx="4562388" cy="646331"/>
          </a:xfrm>
        </p:grpSpPr>
        <p:sp>
          <p:nvSpPr>
            <p:cNvPr id="20" name="圆角矩形 19"/>
            <p:cNvSpPr/>
            <p:nvPr/>
          </p:nvSpPr>
          <p:spPr bwMode="gray">
            <a:xfrm>
              <a:off x="2771800" y="1036401"/>
              <a:ext cx="3960440" cy="47608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wrap="none"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农户申请</a:t>
              </a:r>
            </a:p>
          </p:txBody>
        </p:sp>
        <p:cxnSp>
          <p:nvCxnSpPr>
            <p:cNvPr id="3" name="直接箭头连接符 2"/>
            <p:cNvCxnSpPr>
              <a:stCxn id="17" idx="3"/>
              <a:endCxn id="20" idx="1"/>
            </p:cNvCxnSpPr>
            <p:nvPr/>
          </p:nvCxnSpPr>
          <p:spPr>
            <a:xfrm>
              <a:off x="2169852" y="1268760"/>
              <a:ext cx="601948" cy="5684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矩形 70"/>
            <p:cNvSpPr/>
            <p:nvPr/>
          </p:nvSpPr>
          <p:spPr>
            <a:xfrm>
              <a:off x="2771800" y="942276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altLang="zh-CN" sz="36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  <a:endParaRPr lang="zh-CN" altLang="en-U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2771800" y="1512487"/>
            <a:ext cx="3960440" cy="987247"/>
            <a:chOff x="2771800" y="1512487"/>
            <a:chExt cx="3960440" cy="987247"/>
          </a:xfrm>
        </p:grpSpPr>
        <p:grpSp>
          <p:nvGrpSpPr>
            <p:cNvPr id="97" name="组合 96"/>
            <p:cNvGrpSpPr/>
            <p:nvPr/>
          </p:nvGrpSpPr>
          <p:grpSpPr>
            <a:xfrm>
              <a:off x="2771800" y="1512487"/>
              <a:ext cx="3960440" cy="925930"/>
              <a:chOff x="2771800" y="1512487"/>
              <a:chExt cx="3960440" cy="925930"/>
            </a:xfrm>
          </p:grpSpPr>
          <p:sp>
            <p:nvSpPr>
              <p:cNvPr id="22" name="圆角矩形 21"/>
              <p:cNvSpPr/>
              <p:nvPr/>
            </p:nvSpPr>
            <p:spPr bwMode="gray">
              <a:xfrm>
                <a:off x="2771800" y="1914722"/>
                <a:ext cx="3960440" cy="52369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村民代表会议民主评议</a:t>
                </a:r>
              </a:p>
            </p:txBody>
          </p:sp>
          <p:cxnSp>
            <p:nvCxnSpPr>
              <p:cNvPr id="36" name="直接箭头连接符 35"/>
              <p:cNvCxnSpPr>
                <a:stCxn id="20" idx="2"/>
                <a:endCxn id="22" idx="0"/>
              </p:cNvCxnSpPr>
              <p:nvPr/>
            </p:nvCxnSpPr>
            <p:spPr>
              <a:xfrm>
                <a:off x="4752020" y="1512487"/>
                <a:ext cx="0" cy="402235"/>
              </a:xfrm>
              <a:prstGeom prst="straightConnector1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矩形 71"/>
            <p:cNvSpPr/>
            <p:nvPr/>
          </p:nvSpPr>
          <p:spPr>
            <a:xfrm>
              <a:off x="2771800" y="1853403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altLang="zh-CN" sz="36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endParaRPr lang="zh-CN" altLang="en-U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2766904" y="2438417"/>
            <a:ext cx="3965336" cy="905179"/>
            <a:chOff x="2766904" y="2438417"/>
            <a:chExt cx="3965336" cy="905179"/>
          </a:xfrm>
        </p:grpSpPr>
        <p:grpSp>
          <p:nvGrpSpPr>
            <p:cNvPr id="98" name="组合 97"/>
            <p:cNvGrpSpPr/>
            <p:nvPr/>
          </p:nvGrpSpPr>
          <p:grpSpPr>
            <a:xfrm>
              <a:off x="2771800" y="2438417"/>
              <a:ext cx="3960440" cy="843862"/>
              <a:chOff x="2771800" y="2438417"/>
              <a:chExt cx="3960440" cy="843862"/>
            </a:xfrm>
          </p:grpSpPr>
          <p:sp>
            <p:nvSpPr>
              <p:cNvPr id="37" name="圆角矩形 36"/>
              <p:cNvSpPr/>
              <p:nvPr/>
            </p:nvSpPr>
            <p:spPr bwMode="gray">
              <a:xfrm>
                <a:off x="2771800" y="2758584"/>
                <a:ext cx="3960440" cy="52369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镇街审核</a:t>
                </a:r>
              </a:p>
            </p:txBody>
          </p:sp>
          <p:cxnSp>
            <p:nvCxnSpPr>
              <p:cNvPr id="52" name="直接箭头连接符 51"/>
              <p:cNvCxnSpPr>
                <a:stCxn id="22" idx="2"/>
                <a:endCxn id="37" idx="0"/>
              </p:cNvCxnSpPr>
              <p:nvPr/>
            </p:nvCxnSpPr>
            <p:spPr>
              <a:xfrm>
                <a:off x="4752020" y="2438417"/>
                <a:ext cx="0" cy="320167"/>
              </a:xfrm>
              <a:prstGeom prst="straightConnector1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矩形 73"/>
            <p:cNvSpPr/>
            <p:nvPr/>
          </p:nvSpPr>
          <p:spPr>
            <a:xfrm>
              <a:off x="2766904" y="2697265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altLang="zh-CN" sz="36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  <a:endParaRPr lang="zh-CN" altLang="en-U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2766904" y="3282279"/>
            <a:ext cx="3965336" cy="925413"/>
            <a:chOff x="2766904" y="3282279"/>
            <a:chExt cx="3965336" cy="925413"/>
          </a:xfrm>
        </p:grpSpPr>
        <p:grpSp>
          <p:nvGrpSpPr>
            <p:cNvPr id="99" name="组合 98"/>
            <p:cNvGrpSpPr/>
            <p:nvPr/>
          </p:nvGrpSpPr>
          <p:grpSpPr>
            <a:xfrm>
              <a:off x="2771800" y="3282279"/>
              <a:ext cx="3960440" cy="864096"/>
              <a:chOff x="2771800" y="3282279"/>
              <a:chExt cx="3960440" cy="864096"/>
            </a:xfrm>
          </p:grpSpPr>
          <p:sp>
            <p:nvSpPr>
              <p:cNvPr id="38" name="圆角矩形 37"/>
              <p:cNvSpPr/>
              <p:nvPr/>
            </p:nvSpPr>
            <p:spPr bwMode="gray">
              <a:xfrm>
                <a:off x="2771800" y="3622680"/>
                <a:ext cx="3960440" cy="52369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规划、民政、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城管委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、财政审批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5" name="直接箭头连接符 54"/>
              <p:cNvCxnSpPr>
                <a:stCxn id="37" idx="2"/>
                <a:endCxn id="38" idx="0"/>
              </p:cNvCxnSpPr>
              <p:nvPr/>
            </p:nvCxnSpPr>
            <p:spPr>
              <a:xfrm>
                <a:off x="4752020" y="3282279"/>
                <a:ext cx="0" cy="340401"/>
              </a:xfrm>
              <a:prstGeom prst="straightConnector1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矩形 74"/>
            <p:cNvSpPr/>
            <p:nvPr/>
          </p:nvSpPr>
          <p:spPr>
            <a:xfrm>
              <a:off x="2766904" y="3561361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altLang="zh-CN" sz="36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  <a:endParaRPr lang="zh-CN" altLang="en-U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766904" y="4146375"/>
            <a:ext cx="3965336" cy="875749"/>
            <a:chOff x="2766904" y="4146375"/>
            <a:chExt cx="3965336" cy="875749"/>
          </a:xfrm>
        </p:grpSpPr>
        <p:grpSp>
          <p:nvGrpSpPr>
            <p:cNvPr id="100" name="组合 99"/>
            <p:cNvGrpSpPr/>
            <p:nvPr/>
          </p:nvGrpSpPr>
          <p:grpSpPr>
            <a:xfrm>
              <a:off x="2771800" y="4146375"/>
              <a:ext cx="3960440" cy="814432"/>
              <a:chOff x="2771800" y="4146375"/>
              <a:chExt cx="3960440" cy="814432"/>
            </a:xfrm>
          </p:grpSpPr>
          <p:sp>
            <p:nvSpPr>
              <p:cNvPr id="39" name="圆角矩形 38"/>
              <p:cNvSpPr/>
              <p:nvPr/>
            </p:nvSpPr>
            <p:spPr bwMode="gray">
              <a:xfrm>
                <a:off x="2771800" y="4437112"/>
                <a:ext cx="3960440" cy="52369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农户组织修缮</a:t>
                </a:r>
              </a:p>
            </p:txBody>
          </p:sp>
          <p:cxnSp>
            <p:nvCxnSpPr>
              <p:cNvPr id="60" name="直接箭头连接符 59"/>
              <p:cNvCxnSpPr>
                <a:stCxn id="38" idx="2"/>
                <a:endCxn id="39" idx="0"/>
              </p:cNvCxnSpPr>
              <p:nvPr/>
            </p:nvCxnSpPr>
            <p:spPr>
              <a:xfrm>
                <a:off x="4752020" y="4146375"/>
                <a:ext cx="0" cy="290737"/>
              </a:xfrm>
              <a:prstGeom prst="straightConnector1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矩形 75"/>
            <p:cNvSpPr/>
            <p:nvPr/>
          </p:nvSpPr>
          <p:spPr>
            <a:xfrm>
              <a:off x="2766904" y="4375793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altLang="zh-CN" sz="36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6</a:t>
              </a:r>
              <a:endParaRPr lang="zh-CN" altLang="en-U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2762702" y="4960807"/>
            <a:ext cx="3964642" cy="925413"/>
            <a:chOff x="2762702" y="4960807"/>
            <a:chExt cx="3964642" cy="925413"/>
          </a:xfrm>
        </p:grpSpPr>
        <p:grpSp>
          <p:nvGrpSpPr>
            <p:cNvPr id="101" name="组合 100"/>
            <p:cNvGrpSpPr/>
            <p:nvPr/>
          </p:nvGrpSpPr>
          <p:grpSpPr>
            <a:xfrm>
              <a:off x="2766904" y="4960807"/>
              <a:ext cx="3960440" cy="864096"/>
              <a:chOff x="2766904" y="4960807"/>
              <a:chExt cx="3960440" cy="864096"/>
            </a:xfrm>
          </p:grpSpPr>
          <p:sp>
            <p:nvSpPr>
              <p:cNvPr id="58" name="圆角矩形 57"/>
              <p:cNvSpPr/>
              <p:nvPr/>
            </p:nvSpPr>
            <p:spPr bwMode="gray">
              <a:xfrm>
                <a:off x="2766904" y="5301208"/>
                <a:ext cx="3960440" cy="52369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验收合格</a:t>
                </a:r>
              </a:p>
            </p:txBody>
          </p:sp>
          <p:cxnSp>
            <p:nvCxnSpPr>
              <p:cNvPr id="63" name="直接箭头连接符 62"/>
              <p:cNvCxnSpPr>
                <a:stCxn id="39" idx="2"/>
                <a:endCxn id="58" idx="0"/>
              </p:cNvCxnSpPr>
              <p:nvPr/>
            </p:nvCxnSpPr>
            <p:spPr>
              <a:xfrm flipH="1">
                <a:off x="4747124" y="4960807"/>
                <a:ext cx="4896" cy="340401"/>
              </a:xfrm>
              <a:prstGeom prst="straightConnector1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矩形 76"/>
            <p:cNvSpPr/>
            <p:nvPr/>
          </p:nvSpPr>
          <p:spPr>
            <a:xfrm>
              <a:off x="2762702" y="5239889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altLang="zh-CN" sz="36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7</a:t>
              </a:r>
              <a:endParaRPr lang="zh-CN" altLang="en-U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2762702" y="5824903"/>
            <a:ext cx="3964642" cy="925413"/>
            <a:chOff x="2762702" y="5824903"/>
            <a:chExt cx="3964642" cy="925413"/>
          </a:xfrm>
        </p:grpSpPr>
        <p:grpSp>
          <p:nvGrpSpPr>
            <p:cNvPr id="102" name="组合 101"/>
            <p:cNvGrpSpPr/>
            <p:nvPr/>
          </p:nvGrpSpPr>
          <p:grpSpPr>
            <a:xfrm>
              <a:off x="2766904" y="5824903"/>
              <a:ext cx="3960440" cy="864096"/>
              <a:chOff x="2766904" y="5824903"/>
              <a:chExt cx="3960440" cy="864096"/>
            </a:xfrm>
          </p:grpSpPr>
          <p:sp>
            <p:nvSpPr>
              <p:cNvPr id="59" name="圆角矩形 58"/>
              <p:cNvSpPr/>
              <p:nvPr/>
            </p:nvSpPr>
            <p:spPr bwMode="gray">
              <a:xfrm>
                <a:off x="2766904" y="6165304"/>
                <a:ext cx="3960440" cy="52369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发放救助款</a:t>
                </a:r>
              </a:p>
            </p:txBody>
          </p:sp>
          <p:cxnSp>
            <p:nvCxnSpPr>
              <p:cNvPr id="66" name="直接箭头连接符 65"/>
              <p:cNvCxnSpPr>
                <a:stCxn id="58" idx="2"/>
                <a:endCxn id="59" idx="0"/>
              </p:cNvCxnSpPr>
              <p:nvPr/>
            </p:nvCxnSpPr>
            <p:spPr>
              <a:xfrm>
                <a:off x="4747124" y="5824903"/>
                <a:ext cx="0" cy="340401"/>
              </a:xfrm>
              <a:prstGeom prst="straightConnector1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矩形 77"/>
            <p:cNvSpPr/>
            <p:nvPr/>
          </p:nvSpPr>
          <p:spPr>
            <a:xfrm>
              <a:off x="2762702" y="6103985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altLang="zh-CN" sz="36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8</a:t>
              </a:r>
              <a:endParaRPr lang="zh-CN" altLang="en-U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948264" y="1412776"/>
            <a:ext cx="1600449" cy="4968552"/>
            <a:chOff x="6948264" y="1412776"/>
            <a:chExt cx="1600449" cy="4968552"/>
          </a:xfrm>
        </p:grpSpPr>
        <p:sp>
          <p:nvSpPr>
            <p:cNvPr id="93" name="右大括号 92"/>
            <p:cNvSpPr/>
            <p:nvPr/>
          </p:nvSpPr>
          <p:spPr>
            <a:xfrm>
              <a:off x="6948264" y="1412776"/>
              <a:ext cx="504056" cy="4968552"/>
            </a:xfrm>
            <a:prstGeom prst="rightBrace">
              <a:avLst/>
            </a:prstGeom>
            <a:ln w="2222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7668344" y="2276872"/>
              <a:ext cx="880369" cy="34163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信</a:t>
              </a:r>
              <a:endPara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/>
              <a:r>
                <a:rPr lang="zh-CN" alt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息</a:t>
              </a:r>
              <a:endPara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/>
              <a:r>
                <a:rPr lang="zh-CN" alt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公</a:t>
              </a:r>
              <a:endPara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/>
              <a:r>
                <a:rPr lang="zh-CN" alt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示</a:t>
              </a:r>
              <a:endParaRPr lang="zh-CN" alt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54510"/>
                <a:invGamma/>
                <a:alpha val="12000"/>
              </a:schemeClr>
            </a:gs>
          </a:gsLst>
          <a:lin ang="0" scaled="1"/>
        </a:gradFill>
        <a:ln>
          <a:noFill/>
        </a:ln>
        <a:effectLst/>
        <a:extLst/>
      </a:spPr>
      <a:bodyPr wrap="none" anchor="ctr"/>
      <a:lstStyle>
        <a:defPPr algn="ctr">
          <a:defRPr>
            <a:ea typeface="宋体" pitchFamily="2" charset="-122"/>
          </a:defRPr>
        </a:defPPr>
      </a:lstStyle>
    </a:spDef>
    <a:lnDef>
      <a:spPr>
        <a:ln w="22225">
          <a:solidFill>
            <a:schemeClr val="accent6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5851</TotalTime>
  <Words>1192</Words>
  <Application>Microsoft Office PowerPoint</Application>
  <PresentationFormat>全屏显示(4:3)</PresentationFormat>
  <Paragraphs>166</Paragraphs>
  <Slides>24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谢  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义乌规划管理处</dc:creator>
  <cp:lastModifiedBy>Administrator</cp:lastModifiedBy>
  <cp:revision>719</cp:revision>
  <dcterms:created xsi:type="dcterms:W3CDTF">2011-09-21T12:49:40Z</dcterms:created>
  <dcterms:modified xsi:type="dcterms:W3CDTF">2018-07-20T07:01:47Z</dcterms:modified>
</cp:coreProperties>
</file>